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4"/>
  </p:notes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Arimo Bold" charset="1" panose="020B0704020202020204"/>
      <p:regular r:id="rId17"/>
    </p:embeddedFont>
    <p:embeddedFont>
      <p:font typeface="Open Sans"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notesMasters/notesMaster1.xml" Type="http://schemas.openxmlformats.org/officeDocument/2006/relationships/notesMaster"/><Relationship Id="rId15" Target="theme/theme2.xml" Type="http://schemas.openxmlformats.org/officeDocument/2006/relationships/theme"/><Relationship Id="rId16" Target="notesSlides/notesSlide1.xml" Type="http://schemas.openxmlformats.org/officeDocument/2006/relationships/notesSlide"/><Relationship Id="rId17" Target="fonts/font17.fntdata" Type="http://schemas.openxmlformats.org/officeDocument/2006/relationships/font"/><Relationship Id="rId18" Target="fonts/font18.fntdata" Type="http://schemas.openxmlformats.org/officeDocument/2006/relationships/font"/><Relationship Id="rId19" Target="notesSlides/notesSlide2.xml" Type="http://schemas.openxmlformats.org/officeDocument/2006/relationships/notesSlide"/><Relationship Id="rId2" Target="presProps.xml" Type="http://schemas.openxmlformats.org/officeDocument/2006/relationships/presProps"/><Relationship Id="rId20" Target="notesSlides/notesSlide3.xml" Type="http://schemas.openxmlformats.org/officeDocument/2006/relationships/notesSlide"/><Relationship Id="rId21" Target="notesSlides/notesSlide4.xml" Type="http://schemas.openxmlformats.org/officeDocument/2006/relationships/notesSlide"/><Relationship Id="rId22" Target="notesSlides/notesSlide5.xml" Type="http://schemas.openxmlformats.org/officeDocument/2006/relationships/notesSlide"/><Relationship Id="rId23" Target="notesSlides/notesSlide6.xml" Type="http://schemas.openxmlformats.org/officeDocument/2006/relationships/notesSlide"/><Relationship Id="rId24" Target="notesSlides/notesSlide7.xml" Type="http://schemas.openxmlformats.org/officeDocument/2006/relationships/notesSlide"/><Relationship Id="rId25" Target="notesSlides/notesSlide8.xml" Type="http://schemas.openxmlformats.org/officeDocument/2006/relationships/note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2.pn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8.png" Type="http://schemas.openxmlformats.org/officeDocument/2006/relationships/image"/><Relationship Id="rId4" Target="../media/image2.png" Type="http://schemas.openxmlformats.org/officeDocument/2006/relationships/image"/><Relationship Id="rId5"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0.png" Type="http://schemas.openxmlformats.org/officeDocument/2006/relationships/image"/><Relationship Id="rId4" Target="../media/image11.png" Type="http://schemas.openxmlformats.org/officeDocument/2006/relationships/image"/><Relationship Id="rId5"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2.png" Type="http://schemas.openxmlformats.org/officeDocument/2006/relationships/image"/><Relationship Id="rId4"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6F5EE"/>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6" id="6"/>
          <p:cNvSpPr/>
          <p:nvPr/>
        </p:nvSpPr>
        <p:spPr>
          <a:xfrm flipH="false" flipV="false" rot="0">
            <a:off x="586721" y="3310876"/>
            <a:ext cx="6427019" cy="3374185"/>
          </a:xfrm>
          <a:custGeom>
            <a:avLst/>
            <a:gdLst/>
            <a:ahLst/>
            <a:cxnLst/>
            <a:rect r="r" b="b" t="t" l="l"/>
            <a:pathLst>
              <a:path h="3374185" w="6427019">
                <a:moveTo>
                  <a:pt x="0" y="0"/>
                </a:moveTo>
                <a:lnTo>
                  <a:pt x="6427018" y="0"/>
                </a:lnTo>
                <a:lnTo>
                  <a:pt x="6427018" y="3374185"/>
                </a:lnTo>
                <a:lnTo>
                  <a:pt x="0" y="3374185"/>
                </a:lnTo>
                <a:lnTo>
                  <a:pt x="0" y="0"/>
                </a:lnTo>
                <a:close/>
              </a:path>
            </a:pathLst>
          </a:custGeom>
          <a:blipFill>
            <a:blip r:embed="rId3"/>
            <a:stretch>
              <a:fillRect l="0" t="0" r="0" b="0"/>
            </a:stretch>
          </a:blipFill>
        </p:spPr>
      </p:sp>
      <p:sp>
        <p:nvSpPr>
          <p:cNvPr name="TextBox 7" id="7"/>
          <p:cNvSpPr txBox="true"/>
          <p:nvPr/>
        </p:nvSpPr>
        <p:spPr>
          <a:xfrm rot="0">
            <a:off x="7850237" y="2637532"/>
            <a:ext cx="9445526" cy="2715071"/>
          </a:xfrm>
          <a:prstGeom prst="rect">
            <a:avLst/>
          </a:prstGeom>
        </p:spPr>
        <p:txBody>
          <a:bodyPr anchor="t" rtlCol="false" tIns="0" lIns="0" bIns="0" rIns="0">
            <a:spAutoFit/>
          </a:bodyPr>
          <a:lstStyle/>
          <a:p>
            <a:pPr algn="l">
              <a:lnSpc>
                <a:spcPts val="6937"/>
              </a:lnSpc>
            </a:pPr>
            <a:r>
              <a:rPr lang="en-US" sz="5562" b="true">
                <a:solidFill>
                  <a:srgbClr val="333F70"/>
                </a:solidFill>
                <a:latin typeface="Arimo Bold"/>
                <a:ea typeface="Arimo Bold"/>
                <a:cs typeface="Arimo Bold"/>
                <a:sym typeface="Arimo Bold"/>
              </a:rPr>
              <a:t>Generating Realistic Text with Markov Models</a:t>
            </a:r>
          </a:p>
        </p:txBody>
      </p:sp>
      <p:sp>
        <p:nvSpPr>
          <p:cNvPr name="TextBox 8" id="8"/>
          <p:cNvSpPr txBox="true"/>
          <p:nvPr/>
        </p:nvSpPr>
        <p:spPr>
          <a:xfrm rot="0">
            <a:off x="7850237" y="5692080"/>
            <a:ext cx="9445526" cy="1900237"/>
          </a:xfrm>
          <a:prstGeom prst="rect">
            <a:avLst/>
          </a:prstGeom>
        </p:spPr>
        <p:txBody>
          <a:bodyPr anchor="t" rtlCol="false" tIns="0" lIns="0" bIns="0" rIns="0">
            <a:spAutoFit/>
          </a:bodyPr>
          <a:lstStyle/>
          <a:p>
            <a:pPr algn="l">
              <a:lnSpc>
                <a:spcPts val="3562"/>
              </a:lnSpc>
            </a:pPr>
            <a:r>
              <a:rPr lang="en-US" sz="2187">
                <a:solidFill>
                  <a:srgbClr val="333F70"/>
                </a:solidFill>
                <a:latin typeface="Open Sans"/>
                <a:ea typeface="Open Sans"/>
                <a:cs typeface="Open Sans"/>
                <a:sym typeface="Open Sans"/>
              </a:rPr>
              <a:t>This presentation explores the fascinating world of Markov Models and their application to text generation. We'll dive into the concepts, implementation, and challenges involved in creating realistic and engaging text using this powerful technique.</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6F5EE"/>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992238" y="2890986"/>
            <a:ext cx="13788181" cy="943124"/>
          </a:xfrm>
          <a:prstGeom prst="rect">
            <a:avLst/>
          </a:prstGeom>
        </p:spPr>
        <p:txBody>
          <a:bodyPr anchor="t" rtlCol="false" tIns="0" lIns="0" bIns="0" rIns="0">
            <a:spAutoFit/>
          </a:bodyPr>
          <a:lstStyle/>
          <a:p>
            <a:pPr algn="l">
              <a:lnSpc>
                <a:spcPts val="6937"/>
              </a:lnSpc>
            </a:pPr>
            <a:r>
              <a:rPr lang="en-US" sz="5562" b="true">
                <a:solidFill>
                  <a:srgbClr val="333F70"/>
                </a:solidFill>
                <a:latin typeface="Arimo Bold"/>
                <a:ea typeface="Arimo Bold"/>
                <a:cs typeface="Arimo Bold"/>
                <a:sym typeface="Arimo Bold"/>
              </a:rPr>
              <a:t>Introduction to Markov Models</a:t>
            </a:r>
          </a:p>
        </p:txBody>
      </p:sp>
      <p:sp>
        <p:nvSpPr>
          <p:cNvPr name="TextBox 7" id="7"/>
          <p:cNvSpPr txBox="true"/>
          <p:nvPr/>
        </p:nvSpPr>
        <p:spPr>
          <a:xfrm rot="0">
            <a:off x="992238" y="4504730"/>
            <a:ext cx="6572845" cy="481012"/>
          </a:xfrm>
          <a:prstGeom prst="rect">
            <a:avLst/>
          </a:prstGeom>
        </p:spPr>
        <p:txBody>
          <a:bodyPr anchor="t" rtlCol="false" tIns="0" lIns="0" bIns="0" rIns="0">
            <a:spAutoFit/>
          </a:bodyPr>
          <a:lstStyle/>
          <a:p>
            <a:pPr algn="l">
              <a:lnSpc>
                <a:spcPts val="3437"/>
              </a:lnSpc>
            </a:pPr>
            <a:r>
              <a:rPr lang="en-US" sz="2750" b="true">
                <a:solidFill>
                  <a:srgbClr val="333F70"/>
                </a:solidFill>
                <a:latin typeface="Arimo Bold"/>
                <a:ea typeface="Arimo Bold"/>
                <a:cs typeface="Arimo Bold"/>
                <a:sym typeface="Arimo Bold"/>
              </a:rPr>
              <a:t>Foundation of Markov Chains</a:t>
            </a:r>
          </a:p>
        </p:txBody>
      </p:sp>
      <p:sp>
        <p:nvSpPr>
          <p:cNvPr name="TextBox 8" id="8"/>
          <p:cNvSpPr txBox="true"/>
          <p:nvPr/>
        </p:nvSpPr>
        <p:spPr>
          <a:xfrm rot="0">
            <a:off x="992238" y="5183535"/>
            <a:ext cx="7805886" cy="1900237"/>
          </a:xfrm>
          <a:prstGeom prst="rect">
            <a:avLst/>
          </a:prstGeom>
        </p:spPr>
        <p:txBody>
          <a:bodyPr anchor="t" rtlCol="false" tIns="0" lIns="0" bIns="0" rIns="0">
            <a:spAutoFit/>
          </a:bodyPr>
          <a:lstStyle/>
          <a:p>
            <a:pPr algn="l">
              <a:lnSpc>
                <a:spcPts val="3562"/>
              </a:lnSpc>
            </a:pPr>
            <a:r>
              <a:rPr lang="en-US" sz="2187">
                <a:solidFill>
                  <a:srgbClr val="333F70"/>
                </a:solidFill>
                <a:latin typeface="Open Sans"/>
                <a:ea typeface="Open Sans"/>
                <a:cs typeface="Open Sans"/>
                <a:sym typeface="Open Sans"/>
              </a:rPr>
              <a:t>Markov chains are mathematical models that describe a sequence of events, where the probability of each event depends only on the previous event. This simple yet powerful principle forms the basis of Markov Models.</a:t>
            </a:r>
          </a:p>
        </p:txBody>
      </p:sp>
      <p:sp>
        <p:nvSpPr>
          <p:cNvPr name="TextBox 9" id="9"/>
          <p:cNvSpPr txBox="true"/>
          <p:nvPr/>
        </p:nvSpPr>
        <p:spPr>
          <a:xfrm rot="0">
            <a:off x="9499401" y="4504730"/>
            <a:ext cx="6527155" cy="481012"/>
          </a:xfrm>
          <a:prstGeom prst="rect">
            <a:avLst/>
          </a:prstGeom>
        </p:spPr>
        <p:txBody>
          <a:bodyPr anchor="t" rtlCol="false" tIns="0" lIns="0" bIns="0" rIns="0">
            <a:spAutoFit/>
          </a:bodyPr>
          <a:lstStyle/>
          <a:p>
            <a:pPr algn="l">
              <a:lnSpc>
                <a:spcPts val="3437"/>
              </a:lnSpc>
            </a:pPr>
            <a:r>
              <a:rPr lang="en-US" sz="2750" b="true">
                <a:solidFill>
                  <a:srgbClr val="333F70"/>
                </a:solidFill>
                <a:latin typeface="Arimo Bold"/>
                <a:ea typeface="Arimo Bold"/>
                <a:cs typeface="Arimo Bold"/>
                <a:sym typeface="Arimo Bold"/>
              </a:rPr>
              <a:t>Applications in Various Fields</a:t>
            </a:r>
          </a:p>
        </p:txBody>
      </p:sp>
      <p:sp>
        <p:nvSpPr>
          <p:cNvPr name="TextBox 10" id="10"/>
          <p:cNvSpPr txBox="true"/>
          <p:nvPr/>
        </p:nvSpPr>
        <p:spPr>
          <a:xfrm rot="0">
            <a:off x="9499401" y="5183535"/>
            <a:ext cx="7805886" cy="1446610"/>
          </a:xfrm>
          <a:prstGeom prst="rect">
            <a:avLst/>
          </a:prstGeom>
        </p:spPr>
        <p:txBody>
          <a:bodyPr anchor="t" rtlCol="false" tIns="0" lIns="0" bIns="0" rIns="0">
            <a:spAutoFit/>
          </a:bodyPr>
          <a:lstStyle/>
          <a:p>
            <a:pPr algn="l">
              <a:lnSpc>
                <a:spcPts val="3562"/>
              </a:lnSpc>
            </a:pPr>
            <a:r>
              <a:rPr lang="en-US" sz="2187">
                <a:solidFill>
                  <a:srgbClr val="333F70"/>
                </a:solidFill>
                <a:latin typeface="Open Sans"/>
                <a:ea typeface="Open Sans"/>
                <a:cs typeface="Open Sans"/>
                <a:sym typeface="Open Sans"/>
              </a:rPr>
              <a:t>Markov models are widely used in areas like finance, weather forecasting, and natural language processing, offering insights into complex sequences of data.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6F5EE"/>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7" id="7"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TextBox 8" id="8"/>
          <p:cNvSpPr txBox="true"/>
          <p:nvPr/>
        </p:nvSpPr>
        <p:spPr>
          <a:xfrm rot="0">
            <a:off x="902047" y="857845"/>
            <a:ext cx="9625905" cy="2473524"/>
          </a:xfrm>
          <a:prstGeom prst="rect">
            <a:avLst/>
          </a:prstGeom>
        </p:spPr>
        <p:txBody>
          <a:bodyPr anchor="t" rtlCol="false" tIns="0" lIns="0" bIns="0" rIns="0">
            <a:spAutoFit/>
          </a:bodyPr>
          <a:lstStyle/>
          <a:p>
            <a:pPr algn="l">
              <a:lnSpc>
                <a:spcPts val="6312"/>
              </a:lnSpc>
            </a:pPr>
            <a:r>
              <a:rPr lang="en-US" sz="5062" b="true">
                <a:solidFill>
                  <a:srgbClr val="333F70"/>
                </a:solidFill>
                <a:latin typeface="Arimo Bold"/>
                <a:ea typeface="Arimo Bold"/>
                <a:cs typeface="Arimo Bold"/>
                <a:sym typeface="Arimo Bold"/>
              </a:rPr>
              <a:t>Applying Markov Models to Text Generation</a:t>
            </a:r>
          </a:p>
        </p:txBody>
      </p:sp>
      <p:grpSp>
        <p:nvGrpSpPr>
          <p:cNvPr name="Group 9" id="9"/>
          <p:cNvGrpSpPr/>
          <p:nvPr/>
        </p:nvGrpSpPr>
        <p:grpSpPr>
          <a:xfrm rot="0">
            <a:off x="897285" y="4003030"/>
            <a:ext cx="589360" cy="589360"/>
            <a:chOff x="0" y="0"/>
            <a:chExt cx="785813" cy="785813"/>
          </a:xfrm>
        </p:grpSpPr>
        <p:sp>
          <p:nvSpPr>
            <p:cNvPr name="Freeform 10" id="10"/>
            <p:cNvSpPr/>
            <p:nvPr/>
          </p:nvSpPr>
          <p:spPr>
            <a:xfrm flipH="false" flipV="false" rot="0">
              <a:off x="6350" y="6350"/>
              <a:ext cx="773176" cy="773176"/>
            </a:xfrm>
            <a:custGeom>
              <a:avLst/>
              <a:gdLst/>
              <a:ahLst/>
              <a:cxnLst/>
              <a:rect r="r" b="b" t="t" l="l"/>
              <a:pathLst>
                <a:path h="773176" w="773176">
                  <a:moveTo>
                    <a:pt x="0" y="144399"/>
                  </a:moveTo>
                  <a:cubicBezTo>
                    <a:pt x="0" y="64643"/>
                    <a:pt x="64643" y="0"/>
                    <a:pt x="144399" y="0"/>
                  </a:cubicBezTo>
                  <a:lnTo>
                    <a:pt x="628777" y="0"/>
                  </a:lnTo>
                  <a:cubicBezTo>
                    <a:pt x="708533" y="0"/>
                    <a:pt x="773176" y="64643"/>
                    <a:pt x="773176" y="144399"/>
                  </a:cubicBezTo>
                  <a:lnTo>
                    <a:pt x="773176" y="628777"/>
                  </a:lnTo>
                  <a:cubicBezTo>
                    <a:pt x="773176" y="708533"/>
                    <a:pt x="708533" y="773176"/>
                    <a:pt x="628777" y="773176"/>
                  </a:cubicBezTo>
                  <a:lnTo>
                    <a:pt x="144399" y="773176"/>
                  </a:lnTo>
                  <a:cubicBezTo>
                    <a:pt x="64643" y="773176"/>
                    <a:pt x="0" y="708533"/>
                    <a:pt x="0" y="628777"/>
                  </a:cubicBezTo>
                  <a:close/>
                </a:path>
              </a:pathLst>
            </a:custGeom>
            <a:solidFill>
              <a:srgbClr val="D6F5EE"/>
            </a:solidFill>
          </p:spPr>
        </p:sp>
        <p:sp>
          <p:nvSpPr>
            <p:cNvPr name="Freeform 11" id="11"/>
            <p:cNvSpPr/>
            <p:nvPr/>
          </p:nvSpPr>
          <p:spPr>
            <a:xfrm flipH="false" flipV="false" rot="0">
              <a:off x="0" y="0"/>
              <a:ext cx="785876" cy="785876"/>
            </a:xfrm>
            <a:custGeom>
              <a:avLst/>
              <a:gdLst/>
              <a:ahLst/>
              <a:cxnLst/>
              <a:rect r="r" b="b" t="t" l="l"/>
              <a:pathLst>
                <a:path h="785876" w="785876">
                  <a:moveTo>
                    <a:pt x="0" y="150749"/>
                  </a:moveTo>
                  <a:cubicBezTo>
                    <a:pt x="0" y="67437"/>
                    <a:pt x="67437" y="0"/>
                    <a:pt x="150749" y="0"/>
                  </a:cubicBezTo>
                  <a:lnTo>
                    <a:pt x="635127" y="0"/>
                  </a:lnTo>
                  <a:lnTo>
                    <a:pt x="635127" y="6350"/>
                  </a:lnTo>
                  <a:lnTo>
                    <a:pt x="635127" y="0"/>
                  </a:lnTo>
                  <a:cubicBezTo>
                    <a:pt x="718312" y="0"/>
                    <a:pt x="785876" y="67437"/>
                    <a:pt x="785876" y="150749"/>
                  </a:cubicBezTo>
                  <a:lnTo>
                    <a:pt x="779526" y="150749"/>
                  </a:lnTo>
                  <a:lnTo>
                    <a:pt x="785876" y="150749"/>
                  </a:lnTo>
                  <a:lnTo>
                    <a:pt x="785876" y="635127"/>
                  </a:lnTo>
                  <a:lnTo>
                    <a:pt x="779526" y="635127"/>
                  </a:lnTo>
                  <a:lnTo>
                    <a:pt x="785876" y="635127"/>
                  </a:lnTo>
                  <a:cubicBezTo>
                    <a:pt x="785876" y="718312"/>
                    <a:pt x="718439" y="785876"/>
                    <a:pt x="635127" y="785876"/>
                  </a:cubicBezTo>
                  <a:lnTo>
                    <a:pt x="635127" y="779526"/>
                  </a:lnTo>
                  <a:lnTo>
                    <a:pt x="635127" y="785876"/>
                  </a:lnTo>
                  <a:lnTo>
                    <a:pt x="150749" y="785876"/>
                  </a:lnTo>
                  <a:lnTo>
                    <a:pt x="150749" y="779526"/>
                  </a:lnTo>
                  <a:lnTo>
                    <a:pt x="150749" y="785876"/>
                  </a:lnTo>
                  <a:cubicBezTo>
                    <a:pt x="67437" y="785876"/>
                    <a:pt x="0" y="718312"/>
                    <a:pt x="0" y="635127"/>
                  </a:cubicBezTo>
                  <a:lnTo>
                    <a:pt x="0" y="150749"/>
                  </a:lnTo>
                  <a:lnTo>
                    <a:pt x="6350" y="150749"/>
                  </a:lnTo>
                  <a:lnTo>
                    <a:pt x="0" y="150749"/>
                  </a:lnTo>
                  <a:moveTo>
                    <a:pt x="12700" y="150749"/>
                  </a:moveTo>
                  <a:lnTo>
                    <a:pt x="12700" y="635127"/>
                  </a:lnTo>
                  <a:lnTo>
                    <a:pt x="6350" y="635127"/>
                  </a:lnTo>
                  <a:lnTo>
                    <a:pt x="12700" y="635127"/>
                  </a:lnTo>
                  <a:cubicBezTo>
                    <a:pt x="12700" y="711327"/>
                    <a:pt x="74422" y="773176"/>
                    <a:pt x="150749" y="773176"/>
                  </a:cubicBezTo>
                  <a:lnTo>
                    <a:pt x="635127" y="773176"/>
                  </a:lnTo>
                  <a:cubicBezTo>
                    <a:pt x="711327" y="773176"/>
                    <a:pt x="773176" y="711454"/>
                    <a:pt x="773176" y="635127"/>
                  </a:cubicBezTo>
                  <a:lnTo>
                    <a:pt x="773176" y="150749"/>
                  </a:lnTo>
                  <a:cubicBezTo>
                    <a:pt x="773176" y="74422"/>
                    <a:pt x="711327" y="12700"/>
                    <a:pt x="635127" y="12700"/>
                  </a:cubicBezTo>
                  <a:lnTo>
                    <a:pt x="150749" y="12700"/>
                  </a:lnTo>
                  <a:lnTo>
                    <a:pt x="150749" y="6350"/>
                  </a:lnTo>
                  <a:lnTo>
                    <a:pt x="150749" y="12700"/>
                  </a:lnTo>
                  <a:cubicBezTo>
                    <a:pt x="74422" y="12700"/>
                    <a:pt x="12700" y="74422"/>
                    <a:pt x="12700" y="150749"/>
                  </a:cubicBezTo>
                  <a:close/>
                </a:path>
              </a:pathLst>
            </a:custGeom>
            <a:solidFill>
              <a:srgbClr val="BCDBD4"/>
            </a:solidFill>
          </p:spPr>
        </p:sp>
      </p:grpSp>
      <p:sp>
        <p:nvSpPr>
          <p:cNvPr name="TextBox 12" id="12"/>
          <p:cNvSpPr txBox="true"/>
          <p:nvPr/>
        </p:nvSpPr>
        <p:spPr>
          <a:xfrm rot="0">
            <a:off x="1091356" y="4142482"/>
            <a:ext cx="201066" cy="348555"/>
          </a:xfrm>
          <a:prstGeom prst="rect">
            <a:avLst/>
          </a:prstGeom>
        </p:spPr>
        <p:txBody>
          <a:bodyPr anchor="t" rtlCol="false" tIns="0" lIns="0" bIns="0" rIns="0">
            <a:spAutoFit/>
          </a:bodyPr>
          <a:lstStyle/>
          <a:p>
            <a:pPr algn="ctr">
              <a:lnSpc>
                <a:spcPts val="3000"/>
              </a:lnSpc>
            </a:pPr>
            <a:r>
              <a:rPr lang="en-US" sz="3000" b="true">
                <a:solidFill>
                  <a:srgbClr val="333F70"/>
                </a:solidFill>
                <a:latin typeface="Arimo Bold"/>
                <a:ea typeface="Arimo Bold"/>
                <a:cs typeface="Arimo Bold"/>
                <a:sym typeface="Arimo Bold"/>
              </a:rPr>
              <a:t>1</a:t>
            </a:r>
          </a:p>
        </p:txBody>
      </p:sp>
      <p:sp>
        <p:nvSpPr>
          <p:cNvPr name="TextBox 13" id="13"/>
          <p:cNvSpPr txBox="true"/>
          <p:nvPr/>
        </p:nvSpPr>
        <p:spPr>
          <a:xfrm rot="0">
            <a:off x="1739504" y="3979217"/>
            <a:ext cx="3221980" cy="431304"/>
          </a:xfrm>
          <a:prstGeom prst="rect">
            <a:avLst/>
          </a:prstGeom>
        </p:spPr>
        <p:txBody>
          <a:bodyPr anchor="t" rtlCol="false" tIns="0" lIns="0" bIns="0" rIns="0">
            <a:spAutoFit/>
          </a:bodyPr>
          <a:lstStyle/>
          <a:p>
            <a:pPr algn="l">
              <a:lnSpc>
                <a:spcPts val="3124"/>
              </a:lnSpc>
            </a:pPr>
            <a:r>
              <a:rPr lang="en-US" sz="2499" b="true">
                <a:solidFill>
                  <a:srgbClr val="333F70"/>
                </a:solidFill>
                <a:latin typeface="Arimo Bold"/>
                <a:ea typeface="Arimo Bold"/>
                <a:cs typeface="Arimo Bold"/>
                <a:sym typeface="Arimo Bold"/>
              </a:rPr>
              <a:t>1. Tokenization</a:t>
            </a:r>
          </a:p>
        </p:txBody>
      </p:sp>
      <p:sp>
        <p:nvSpPr>
          <p:cNvPr name="TextBox 14" id="14"/>
          <p:cNvSpPr txBox="true"/>
          <p:nvPr/>
        </p:nvSpPr>
        <p:spPr>
          <a:xfrm rot="0">
            <a:off x="1739504" y="4488954"/>
            <a:ext cx="3846760" cy="2138214"/>
          </a:xfrm>
          <a:prstGeom prst="rect">
            <a:avLst/>
          </a:prstGeom>
        </p:spPr>
        <p:txBody>
          <a:bodyPr anchor="t" rtlCol="false" tIns="0" lIns="0" bIns="0" rIns="0">
            <a:spAutoFit/>
          </a:bodyPr>
          <a:lstStyle/>
          <a:p>
            <a:pPr algn="l">
              <a:lnSpc>
                <a:spcPts val="3187"/>
              </a:lnSpc>
            </a:pPr>
            <a:r>
              <a:rPr lang="en-US" sz="2000">
                <a:solidFill>
                  <a:srgbClr val="333F70"/>
                </a:solidFill>
                <a:latin typeface="Open Sans"/>
                <a:ea typeface="Open Sans"/>
                <a:cs typeface="Open Sans"/>
                <a:sym typeface="Open Sans"/>
              </a:rPr>
              <a:t>The text is broken down into individual units, or tokens, like words or characters. This creates a sequence of tokens that the model can analyze.</a:t>
            </a:r>
          </a:p>
        </p:txBody>
      </p:sp>
      <p:grpSp>
        <p:nvGrpSpPr>
          <p:cNvPr name="Group 15" id="15"/>
          <p:cNvGrpSpPr/>
          <p:nvPr/>
        </p:nvGrpSpPr>
        <p:grpSpPr>
          <a:xfrm rot="0">
            <a:off x="5839122" y="4003030"/>
            <a:ext cx="589360" cy="589360"/>
            <a:chOff x="0" y="0"/>
            <a:chExt cx="785813" cy="785813"/>
          </a:xfrm>
        </p:grpSpPr>
        <p:sp>
          <p:nvSpPr>
            <p:cNvPr name="Freeform 16" id="16"/>
            <p:cNvSpPr/>
            <p:nvPr/>
          </p:nvSpPr>
          <p:spPr>
            <a:xfrm flipH="false" flipV="false" rot="0">
              <a:off x="6350" y="6350"/>
              <a:ext cx="773176" cy="773176"/>
            </a:xfrm>
            <a:custGeom>
              <a:avLst/>
              <a:gdLst/>
              <a:ahLst/>
              <a:cxnLst/>
              <a:rect r="r" b="b" t="t" l="l"/>
              <a:pathLst>
                <a:path h="773176" w="773176">
                  <a:moveTo>
                    <a:pt x="0" y="144399"/>
                  </a:moveTo>
                  <a:cubicBezTo>
                    <a:pt x="0" y="64643"/>
                    <a:pt x="64643" y="0"/>
                    <a:pt x="144399" y="0"/>
                  </a:cubicBezTo>
                  <a:lnTo>
                    <a:pt x="628777" y="0"/>
                  </a:lnTo>
                  <a:cubicBezTo>
                    <a:pt x="708533" y="0"/>
                    <a:pt x="773176" y="64643"/>
                    <a:pt x="773176" y="144399"/>
                  </a:cubicBezTo>
                  <a:lnTo>
                    <a:pt x="773176" y="628777"/>
                  </a:lnTo>
                  <a:cubicBezTo>
                    <a:pt x="773176" y="708533"/>
                    <a:pt x="708533" y="773176"/>
                    <a:pt x="628777" y="773176"/>
                  </a:cubicBezTo>
                  <a:lnTo>
                    <a:pt x="144399" y="773176"/>
                  </a:lnTo>
                  <a:cubicBezTo>
                    <a:pt x="64643" y="773176"/>
                    <a:pt x="0" y="708533"/>
                    <a:pt x="0" y="628777"/>
                  </a:cubicBezTo>
                  <a:close/>
                </a:path>
              </a:pathLst>
            </a:custGeom>
            <a:solidFill>
              <a:srgbClr val="D6F5EE"/>
            </a:solidFill>
          </p:spPr>
        </p:sp>
        <p:sp>
          <p:nvSpPr>
            <p:cNvPr name="Freeform 17" id="17"/>
            <p:cNvSpPr/>
            <p:nvPr/>
          </p:nvSpPr>
          <p:spPr>
            <a:xfrm flipH="false" flipV="false" rot="0">
              <a:off x="0" y="0"/>
              <a:ext cx="785876" cy="785876"/>
            </a:xfrm>
            <a:custGeom>
              <a:avLst/>
              <a:gdLst/>
              <a:ahLst/>
              <a:cxnLst/>
              <a:rect r="r" b="b" t="t" l="l"/>
              <a:pathLst>
                <a:path h="785876" w="785876">
                  <a:moveTo>
                    <a:pt x="0" y="150749"/>
                  </a:moveTo>
                  <a:cubicBezTo>
                    <a:pt x="0" y="67437"/>
                    <a:pt x="67437" y="0"/>
                    <a:pt x="150749" y="0"/>
                  </a:cubicBezTo>
                  <a:lnTo>
                    <a:pt x="635127" y="0"/>
                  </a:lnTo>
                  <a:lnTo>
                    <a:pt x="635127" y="6350"/>
                  </a:lnTo>
                  <a:lnTo>
                    <a:pt x="635127" y="0"/>
                  </a:lnTo>
                  <a:cubicBezTo>
                    <a:pt x="718312" y="0"/>
                    <a:pt x="785876" y="67437"/>
                    <a:pt x="785876" y="150749"/>
                  </a:cubicBezTo>
                  <a:lnTo>
                    <a:pt x="779526" y="150749"/>
                  </a:lnTo>
                  <a:lnTo>
                    <a:pt x="785876" y="150749"/>
                  </a:lnTo>
                  <a:lnTo>
                    <a:pt x="785876" y="635127"/>
                  </a:lnTo>
                  <a:lnTo>
                    <a:pt x="779526" y="635127"/>
                  </a:lnTo>
                  <a:lnTo>
                    <a:pt x="785876" y="635127"/>
                  </a:lnTo>
                  <a:cubicBezTo>
                    <a:pt x="785876" y="718312"/>
                    <a:pt x="718439" y="785876"/>
                    <a:pt x="635127" y="785876"/>
                  </a:cubicBezTo>
                  <a:lnTo>
                    <a:pt x="635127" y="779526"/>
                  </a:lnTo>
                  <a:lnTo>
                    <a:pt x="635127" y="785876"/>
                  </a:lnTo>
                  <a:lnTo>
                    <a:pt x="150749" y="785876"/>
                  </a:lnTo>
                  <a:lnTo>
                    <a:pt x="150749" y="779526"/>
                  </a:lnTo>
                  <a:lnTo>
                    <a:pt x="150749" y="785876"/>
                  </a:lnTo>
                  <a:cubicBezTo>
                    <a:pt x="67437" y="785876"/>
                    <a:pt x="0" y="718312"/>
                    <a:pt x="0" y="635127"/>
                  </a:cubicBezTo>
                  <a:lnTo>
                    <a:pt x="0" y="150749"/>
                  </a:lnTo>
                  <a:lnTo>
                    <a:pt x="6350" y="150749"/>
                  </a:lnTo>
                  <a:lnTo>
                    <a:pt x="0" y="150749"/>
                  </a:lnTo>
                  <a:moveTo>
                    <a:pt x="12700" y="150749"/>
                  </a:moveTo>
                  <a:lnTo>
                    <a:pt x="12700" y="635127"/>
                  </a:lnTo>
                  <a:lnTo>
                    <a:pt x="6350" y="635127"/>
                  </a:lnTo>
                  <a:lnTo>
                    <a:pt x="12700" y="635127"/>
                  </a:lnTo>
                  <a:cubicBezTo>
                    <a:pt x="12700" y="711327"/>
                    <a:pt x="74422" y="773176"/>
                    <a:pt x="150749" y="773176"/>
                  </a:cubicBezTo>
                  <a:lnTo>
                    <a:pt x="635127" y="773176"/>
                  </a:lnTo>
                  <a:cubicBezTo>
                    <a:pt x="711327" y="773176"/>
                    <a:pt x="773176" y="711454"/>
                    <a:pt x="773176" y="635127"/>
                  </a:cubicBezTo>
                  <a:lnTo>
                    <a:pt x="773176" y="150749"/>
                  </a:lnTo>
                  <a:cubicBezTo>
                    <a:pt x="773176" y="74422"/>
                    <a:pt x="711327" y="12700"/>
                    <a:pt x="635127" y="12700"/>
                  </a:cubicBezTo>
                  <a:lnTo>
                    <a:pt x="150749" y="12700"/>
                  </a:lnTo>
                  <a:lnTo>
                    <a:pt x="150749" y="6350"/>
                  </a:lnTo>
                  <a:lnTo>
                    <a:pt x="150749" y="12700"/>
                  </a:lnTo>
                  <a:cubicBezTo>
                    <a:pt x="74422" y="12700"/>
                    <a:pt x="12700" y="74422"/>
                    <a:pt x="12700" y="150749"/>
                  </a:cubicBezTo>
                  <a:close/>
                </a:path>
              </a:pathLst>
            </a:custGeom>
            <a:solidFill>
              <a:srgbClr val="BCDBD4"/>
            </a:solidFill>
          </p:spPr>
        </p:sp>
      </p:grpSp>
      <p:sp>
        <p:nvSpPr>
          <p:cNvPr name="TextBox 18" id="18"/>
          <p:cNvSpPr txBox="true"/>
          <p:nvPr/>
        </p:nvSpPr>
        <p:spPr>
          <a:xfrm rot="0">
            <a:off x="5972324" y="4142482"/>
            <a:ext cx="322809" cy="348555"/>
          </a:xfrm>
          <a:prstGeom prst="rect">
            <a:avLst/>
          </a:prstGeom>
        </p:spPr>
        <p:txBody>
          <a:bodyPr anchor="t" rtlCol="false" tIns="0" lIns="0" bIns="0" rIns="0">
            <a:spAutoFit/>
          </a:bodyPr>
          <a:lstStyle/>
          <a:p>
            <a:pPr algn="ctr">
              <a:lnSpc>
                <a:spcPts val="3000"/>
              </a:lnSpc>
            </a:pPr>
            <a:r>
              <a:rPr lang="en-US" sz="3000" b="true">
                <a:solidFill>
                  <a:srgbClr val="333F70"/>
                </a:solidFill>
                <a:latin typeface="Arimo Bold"/>
                <a:ea typeface="Arimo Bold"/>
                <a:cs typeface="Arimo Bold"/>
                <a:sym typeface="Arimo Bold"/>
              </a:rPr>
              <a:t>2</a:t>
            </a:r>
          </a:p>
        </p:txBody>
      </p:sp>
      <p:sp>
        <p:nvSpPr>
          <p:cNvPr name="TextBox 19" id="19"/>
          <p:cNvSpPr txBox="true"/>
          <p:nvPr/>
        </p:nvSpPr>
        <p:spPr>
          <a:xfrm rot="0">
            <a:off x="6681341" y="3979217"/>
            <a:ext cx="3846760" cy="834033"/>
          </a:xfrm>
          <a:prstGeom prst="rect">
            <a:avLst/>
          </a:prstGeom>
        </p:spPr>
        <p:txBody>
          <a:bodyPr anchor="t" rtlCol="false" tIns="0" lIns="0" bIns="0" rIns="0">
            <a:spAutoFit/>
          </a:bodyPr>
          <a:lstStyle/>
          <a:p>
            <a:pPr algn="l">
              <a:lnSpc>
                <a:spcPts val="3124"/>
              </a:lnSpc>
            </a:pPr>
            <a:r>
              <a:rPr lang="en-US" sz="2499" b="true">
                <a:solidFill>
                  <a:srgbClr val="333F70"/>
                </a:solidFill>
                <a:latin typeface="Arimo Bold"/>
                <a:ea typeface="Arimo Bold"/>
                <a:cs typeface="Arimo Bold"/>
                <a:sym typeface="Arimo Bold"/>
              </a:rPr>
              <a:t>2. Probability Calculation</a:t>
            </a:r>
          </a:p>
        </p:txBody>
      </p:sp>
      <p:sp>
        <p:nvSpPr>
          <p:cNvPr name="TextBox 20" id="20"/>
          <p:cNvSpPr txBox="true"/>
          <p:nvPr/>
        </p:nvSpPr>
        <p:spPr>
          <a:xfrm rot="0">
            <a:off x="6681341" y="4891682"/>
            <a:ext cx="3846760" cy="2138214"/>
          </a:xfrm>
          <a:prstGeom prst="rect">
            <a:avLst/>
          </a:prstGeom>
        </p:spPr>
        <p:txBody>
          <a:bodyPr anchor="t" rtlCol="false" tIns="0" lIns="0" bIns="0" rIns="0">
            <a:spAutoFit/>
          </a:bodyPr>
          <a:lstStyle/>
          <a:p>
            <a:pPr algn="l">
              <a:lnSpc>
                <a:spcPts val="3187"/>
              </a:lnSpc>
            </a:pPr>
            <a:r>
              <a:rPr lang="en-US" sz="2000">
                <a:solidFill>
                  <a:srgbClr val="333F70"/>
                </a:solidFill>
                <a:latin typeface="Open Sans"/>
                <a:ea typeface="Open Sans"/>
                <a:cs typeface="Open Sans"/>
                <a:sym typeface="Open Sans"/>
              </a:rPr>
              <a:t>The model analyzes the frequencies of token sequences and calculates the probabilities of transitioning between different tokens.</a:t>
            </a:r>
          </a:p>
        </p:txBody>
      </p:sp>
      <p:grpSp>
        <p:nvGrpSpPr>
          <p:cNvPr name="Group 21" id="21"/>
          <p:cNvGrpSpPr/>
          <p:nvPr/>
        </p:nvGrpSpPr>
        <p:grpSpPr>
          <a:xfrm rot="0">
            <a:off x="897285" y="7572672"/>
            <a:ext cx="589360" cy="589360"/>
            <a:chOff x="0" y="0"/>
            <a:chExt cx="785813" cy="785813"/>
          </a:xfrm>
        </p:grpSpPr>
        <p:sp>
          <p:nvSpPr>
            <p:cNvPr name="Freeform 22" id="22"/>
            <p:cNvSpPr/>
            <p:nvPr/>
          </p:nvSpPr>
          <p:spPr>
            <a:xfrm flipH="false" flipV="false" rot="0">
              <a:off x="6350" y="6350"/>
              <a:ext cx="773176" cy="773176"/>
            </a:xfrm>
            <a:custGeom>
              <a:avLst/>
              <a:gdLst/>
              <a:ahLst/>
              <a:cxnLst/>
              <a:rect r="r" b="b" t="t" l="l"/>
              <a:pathLst>
                <a:path h="773176" w="773176">
                  <a:moveTo>
                    <a:pt x="0" y="144399"/>
                  </a:moveTo>
                  <a:cubicBezTo>
                    <a:pt x="0" y="64643"/>
                    <a:pt x="64643" y="0"/>
                    <a:pt x="144399" y="0"/>
                  </a:cubicBezTo>
                  <a:lnTo>
                    <a:pt x="628777" y="0"/>
                  </a:lnTo>
                  <a:cubicBezTo>
                    <a:pt x="708533" y="0"/>
                    <a:pt x="773176" y="64643"/>
                    <a:pt x="773176" y="144399"/>
                  </a:cubicBezTo>
                  <a:lnTo>
                    <a:pt x="773176" y="628777"/>
                  </a:lnTo>
                  <a:cubicBezTo>
                    <a:pt x="773176" y="708533"/>
                    <a:pt x="708533" y="773176"/>
                    <a:pt x="628777" y="773176"/>
                  </a:cubicBezTo>
                  <a:lnTo>
                    <a:pt x="144399" y="773176"/>
                  </a:lnTo>
                  <a:cubicBezTo>
                    <a:pt x="64643" y="773176"/>
                    <a:pt x="0" y="708533"/>
                    <a:pt x="0" y="628777"/>
                  </a:cubicBezTo>
                  <a:close/>
                </a:path>
              </a:pathLst>
            </a:custGeom>
            <a:solidFill>
              <a:srgbClr val="D6F5EE"/>
            </a:solidFill>
          </p:spPr>
        </p:sp>
        <p:sp>
          <p:nvSpPr>
            <p:cNvPr name="Freeform 23" id="23"/>
            <p:cNvSpPr/>
            <p:nvPr/>
          </p:nvSpPr>
          <p:spPr>
            <a:xfrm flipH="false" flipV="false" rot="0">
              <a:off x="0" y="0"/>
              <a:ext cx="785876" cy="785876"/>
            </a:xfrm>
            <a:custGeom>
              <a:avLst/>
              <a:gdLst/>
              <a:ahLst/>
              <a:cxnLst/>
              <a:rect r="r" b="b" t="t" l="l"/>
              <a:pathLst>
                <a:path h="785876" w="785876">
                  <a:moveTo>
                    <a:pt x="0" y="150749"/>
                  </a:moveTo>
                  <a:cubicBezTo>
                    <a:pt x="0" y="67437"/>
                    <a:pt x="67437" y="0"/>
                    <a:pt x="150749" y="0"/>
                  </a:cubicBezTo>
                  <a:lnTo>
                    <a:pt x="635127" y="0"/>
                  </a:lnTo>
                  <a:lnTo>
                    <a:pt x="635127" y="6350"/>
                  </a:lnTo>
                  <a:lnTo>
                    <a:pt x="635127" y="0"/>
                  </a:lnTo>
                  <a:cubicBezTo>
                    <a:pt x="718312" y="0"/>
                    <a:pt x="785876" y="67437"/>
                    <a:pt x="785876" y="150749"/>
                  </a:cubicBezTo>
                  <a:lnTo>
                    <a:pt x="779526" y="150749"/>
                  </a:lnTo>
                  <a:lnTo>
                    <a:pt x="785876" y="150749"/>
                  </a:lnTo>
                  <a:lnTo>
                    <a:pt x="785876" y="635127"/>
                  </a:lnTo>
                  <a:lnTo>
                    <a:pt x="779526" y="635127"/>
                  </a:lnTo>
                  <a:lnTo>
                    <a:pt x="785876" y="635127"/>
                  </a:lnTo>
                  <a:cubicBezTo>
                    <a:pt x="785876" y="718312"/>
                    <a:pt x="718439" y="785876"/>
                    <a:pt x="635127" y="785876"/>
                  </a:cubicBezTo>
                  <a:lnTo>
                    <a:pt x="635127" y="779526"/>
                  </a:lnTo>
                  <a:lnTo>
                    <a:pt x="635127" y="785876"/>
                  </a:lnTo>
                  <a:lnTo>
                    <a:pt x="150749" y="785876"/>
                  </a:lnTo>
                  <a:lnTo>
                    <a:pt x="150749" y="779526"/>
                  </a:lnTo>
                  <a:lnTo>
                    <a:pt x="150749" y="785876"/>
                  </a:lnTo>
                  <a:cubicBezTo>
                    <a:pt x="67437" y="785876"/>
                    <a:pt x="0" y="718312"/>
                    <a:pt x="0" y="635127"/>
                  </a:cubicBezTo>
                  <a:lnTo>
                    <a:pt x="0" y="150749"/>
                  </a:lnTo>
                  <a:lnTo>
                    <a:pt x="6350" y="150749"/>
                  </a:lnTo>
                  <a:lnTo>
                    <a:pt x="0" y="150749"/>
                  </a:lnTo>
                  <a:moveTo>
                    <a:pt x="12700" y="150749"/>
                  </a:moveTo>
                  <a:lnTo>
                    <a:pt x="12700" y="635127"/>
                  </a:lnTo>
                  <a:lnTo>
                    <a:pt x="6350" y="635127"/>
                  </a:lnTo>
                  <a:lnTo>
                    <a:pt x="12700" y="635127"/>
                  </a:lnTo>
                  <a:cubicBezTo>
                    <a:pt x="12700" y="711327"/>
                    <a:pt x="74422" y="773176"/>
                    <a:pt x="150749" y="773176"/>
                  </a:cubicBezTo>
                  <a:lnTo>
                    <a:pt x="635127" y="773176"/>
                  </a:lnTo>
                  <a:cubicBezTo>
                    <a:pt x="711327" y="773176"/>
                    <a:pt x="773176" y="711454"/>
                    <a:pt x="773176" y="635127"/>
                  </a:cubicBezTo>
                  <a:lnTo>
                    <a:pt x="773176" y="150749"/>
                  </a:lnTo>
                  <a:cubicBezTo>
                    <a:pt x="773176" y="74422"/>
                    <a:pt x="711327" y="12700"/>
                    <a:pt x="635127" y="12700"/>
                  </a:cubicBezTo>
                  <a:lnTo>
                    <a:pt x="150749" y="12700"/>
                  </a:lnTo>
                  <a:lnTo>
                    <a:pt x="150749" y="6350"/>
                  </a:lnTo>
                  <a:lnTo>
                    <a:pt x="150749" y="12700"/>
                  </a:lnTo>
                  <a:cubicBezTo>
                    <a:pt x="74422" y="12700"/>
                    <a:pt x="12700" y="74422"/>
                    <a:pt x="12700" y="150749"/>
                  </a:cubicBezTo>
                  <a:close/>
                </a:path>
              </a:pathLst>
            </a:custGeom>
            <a:solidFill>
              <a:srgbClr val="BCDBD4"/>
            </a:solidFill>
          </p:spPr>
        </p:sp>
      </p:grpSp>
      <p:sp>
        <p:nvSpPr>
          <p:cNvPr name="TextBox 24" id="24"/>
          <p:cNvSpPr txBox="true"/>
          <p:nvPr/>
        </p:nvSpPr>
        <p:spPr>
          <a:xfrm rot="0">
            <a:off x="1029741" y="7712125"/>
            <a:ext cx="324296" cy="348555"/>
          </a:xfrm>
          <a:prstGeom prst="rect">
            <a:avLst/>
          </a:prstGeom>
        </p:spPr>
        <p:txBody>
          <a:bodyPr anchor="t" rtlCol="false" tIns="0" lIns="0" bIns="0" rIns="0">
            <a:spAutoFit/>
          </a:bodyPr>
          <a:lstStyle/>
          <a:p>
            <a:pPr algn="ctr">
              <a:lnSpc>
                <a:spcPts val="3000"/>
              </a:lnSpc>
            </a:pPr>
            <a:r>
              <a:rPr lang="en-US" sz="3000" b="true">
                <a:solidFill>
                  <a:srgbClr val="333F70"/>
                </a:solidFill>
                <a:latin typeface="Arimo Bold"/>
                <a:ea typeface="Arimo Bold"/>
                <a:cs typeface="Arimo Bold"/>
                <a:sym typeface="Arimo Bold"/>
              </a:rPr>
              <a:t>3</a:t>
            </a:r>
          </a:p>
        </p:txBody>
      </p:sp>
      <p:sp>
        <p:nvSpPr>
          <p:cNvPr name="TextBox 25" id="25"/>
          <p:cNvSpPr txBox="true"/>
          <p:nvPr/>
        </p:nvSpPr>
        <p:spPr>
          <a:xfrm rot="0">
            <a:off x="1739504" y="7548860"/>
            <a:ext cx="3661619" cy="431304"/>
          </a:xfrm>
          <a:prstGeom prst="rect">
            <a:avLst/>
          </a:prstGeom>
        </p:spPr>
        <p:txBody>
          <a:bodyPr anchor="t" rtlCol="false" tIns="0" lIns="0" bIns="0" rIns="0">
            <a:spAutoFit/>
          </a:bodyPr>
          <a:lstStyle/>
          <a:p>
            <a:pPr algn="l">
              <a:lnSpc>
                <a:spcPts val="3124"/>
              </a:lnSpc>
            </a:pPr>
            <a:r>
              <a:rPr lang="en-US" sz="2499" b="true">
                <a:solidFill>
                  <a:srgbClr val="333F70"/>
                </a:solidFill>
                <a:latin typeface="Arimo Bold"/>
                <a:ea typeface="Arimo Bold"/>
                <a:cs typeface="Arimo Bold"/>
                <a:sym typeface="Arimo Bold"/>
              </a:rPr>
              <a:t>3. Text Generation</a:t>
            </a:r>
          </a:p>
        </p:txBody>
      </p:sp>
      <p:sp>
        <p:nvSpPr>
          <p:cNvPr name="TextBox 26" id="26"/>
          <p:cNvSpPr txBox="true"/>
          <p:nvPr/>
        </p:nvSpPr>
        <p:spPr>
          <a:xfrm rot="0">
            <a:off x="1739504" y="8058596"/>
            <a:ext cx="8788450" cy="1313409"/>
          </a:xfrm>
          <a:prstGeom prst="rect">
            <a:avLst/>
          </a:prstGeom>
        </p:spPr>
        <p:txBody>
          <a:bodyPr anchor="t" rtlCol="false" tIns="0" lIns="0" bIns="0" rIns="0">
            <a:spAutoFit/>
          </a:bodyPr>
          <a:lstStyle/>
          <a:p>
            <a:pPr algn="l">
              <a:lnSpc>
                <a:spcPts val="3187"/>
              </a:lnSpc>
            </a:pPr>
            <a:r>
              <a:rPr lang="en-US" sz="2000">
                <a:solidFill>
                  <a:srgbClr val="333F70"/>
                </a:solidFill>
                <a:latin typeface="Open Sans"/>
                <a:ea typeface="Open Sans"/>
                <a:cs typeface="Open Sans"/>
                <a:sym typeface="Open Sans"/>
              </a:rPr>
              <a:t>Using the learned probabilities, the model generates new text by predicting the next token based on the previous ones, creating a coherent and realistic output.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6F5EE"/>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7" id="7"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4"/>
            <a:stretch>
              <a:fillRect l="0" t="0" r="0" b="0"/>
            </a:stretch>
          </a:blipFill>
        </p:spPr>
      </p:sp>
      <p:sp>
        <p:nvSpPr>
          <p:cNvPr name="TextBox 8" id="8"/>
          <p:cNvSpPr txBox="true"/>
          <p:nvPr/>
        </p:nvSpPr>
        <p:spPr>
          <a:xfrm rot="0">
            <a:off x="7824341" y="703212"/>
            <a:ext cx="9497317" cy="1782664"/>
          </a:xfrm>
          <a:prstGeom prst="rect">
            <a:avLst/>
          </a:prstGeom>
        </p:spPr>
        <p:txBody>
          <a:bodyPr anchor="t" rtlCol="false" tIns="0" lIns="0" bIns="0" rIns="0">
            <a:spAutoFit/>
          </a:bodyPr>
          <a:lstStyle/>
          <a:p>
            <a:pPr algn="l">
              <a:lnSpc>
                <a:spcPts val="6749"/>
              </a:lnSpc>
            </a:pPr>
            <a:r>
              <a:rPr lang="en-US" sz="5374" b="true">
                <a:solidFill>
                  <a:srgbClr val="333F70"/>
                </a:solidFill>
                <a:latin typeface="Arimo Bold"/>
                <a:ea typeface="Arimo Bold"/>
                <a:cs typeface="Arimo Bold"/>
                <a:sym typeface="Arimo Bold"/>
              </a:rPr>
              <a:t>Visualizing Markov Chain</a:t>
            </a:r>
          </a:p>
        </p:txBody>
      </p:sp>
      <p:sp>
        <p:nvSpPr>
          <p:cNvPr name="Freeform 9" id="9" descr="preencoded.png"/>
          <p:cNvSpPr/>
          <p:nvPr/>
        </p:nvSpPr>
        <p:spPr>
          <a:xfrm flipH="false" flipV="false" rot="0">
            <a:off x="7824341" y="2899916"/>
            <a:ext cx="1380530" cy="2208907"/>
          </a:xfrm>
          <a:custGeom>
            <a:avLst/>
            <a:gdLst/>
            <a:ahLst/>
            <a:cxnLst/>
            <a:rect r="r" b="b" t="t" l="l"/>
            <a:pathLst>
              <a:path h="2208907" w="1380530">
                <a:moveTo>
                  <a:pt x="0" y="0"/>
                </a:moveTo>
                <a:lnTo>
                  <a:pt x="1380530" y="0"/>
                </a:lnTo>
                <a:lnTo>
                  <a:pt x="1380530" y="2208908"/>
                </a:lnTo>
                <a:lnTo>
                  <a:pt x="0" y="2208908"/>
                </a:lnTo>
                <a:lnTo>
                  <a:pt x="0" y="0"/>
                </a:lnTo>
                <a:close/>
              </a:path>
            </a:pathLst>
          </a:custGeom>
          <a:blipFill>
            <a:blip r:embed="rId5"/>
            <a:stretch>
              <a:fillRect l="-1" t="0" r="-1" b="0"/>
            </a:stretch>
          </a:blipFill>
        </p:spPr>
      </p:sp>
      <p:sp>
        <p:nvSpPr>
          <p:cNvPr name="TextBox 10" id="10"/>
          <p:cNvSpPr txBox="true"/>
          <p:nvPr/>
        </p:nvSpPr>
        <p:spPr>
          <a:xfrm rot="0">
            <a:off x="9618910" y="3147417"/>
            <a:ext cx="3451472" cy="459879"/>
          </a:xfrm>
          <a:prstGeom prst="rect">
            <a:avLst/>
          </a:prstGeom>
        </p:spPr>
        <p:txBody>
          <a:bodyPr anchor="t" rtlCol="false" tIns="0" lIns="0" bIns="0" rIns="0">
            <a:spAutoFit/>
          </a:bodyPr>
          <a:lstStyle/>
          <a:p>
            <a:pPr algn="l">
              <a:lnSpc>
                <a:spcPts val="3374"/>
              </a:lnSpc>
            </a:pPr>
            <a:r>
              <a:rPr lang="en-US" sz="2687" b="true">
                <a:solidFill>
                  <a:srgbClr val="333F70"/>
                </a:solidFill>
                <a:latin typeface="Arimo Bold"/>
                <a:ea typeface="Arimo Bold"/>
                <a:cs typeface="Arimo Bold"/>
                <a:sym typeface="Arimo Bold"/>
              </a:rPr>
              <a:t>Initial State</a:t>
            </a:r>
          </a:p>
        </p:txBody>
      </p:sp>
      <p:sp>
        <p:nvSpPr>
          <p:cNvPr name="TextBox 11" id="11"/>
          <p:cNvSpPr txBox="true"/>
          <p:nvPr/>
        </p:nvSpPr>
        <p:spPr>
          <a:xfrm rot="0">
            <a:off x="9618910" y="3687216"/>
            <a:ext cx="7702749" cy="527447"/>
          </a:xfrm>
          <a:prstGeom prst="rect">
            <a:avLst/>
          </a:prstGeom>
        </p:spPr>
        <p:txBody>
          <a:bodyPr anchor="t" rtlCol="false" tIns="0" lIns="0" bIns="0" rIns="0">
            <a:spAutoFit/>
          </a:bodyPr>
          <a:lstStyle/>
          <a:p>
            <a:pPr algn="l">
              <a:lnSpc>
                <a:spcPts val="3437"/>
              </a:lnSpc>
            </a:pPr>
            <a:r>
              <a:rPr lang="en-US" sz="2125">
                <a:solidFill>
                  <a:srgbClr val="333F70"/>
                </a:solidFill>
                <a:latin typeface="Open Sans"/>
                <a:ea typeface="Open Sans"/>
                <a:cs typeface="Open Sans"/>
                <a:sym typeface="Open Sans"/>
              </a:rPr>
              <a:t>The process begins with a starting state.</a:t>
            </a:r>
          </a:p>
        </p:txBody>
      </p:sp>
      <p:sp>
        <p:nvSpPr>
          <p:cNvPr name="Freeform 12" id="12" descr="preencoded.png"/>
          <p:cNvSpPr/>
          <p:nvPr/>
        </p:nvSpPr>
        <p:spPr>
          <a:xfrm flipH="false" flipV="false" rot="0">
            <a:off x="7824341" y="5108822"/>
            <a:ext cx="1380530" cy="2208907"/>
          </a:xfrm>
          <a:custGeom>
            <a:avLst/>
            <a:gdLst/>
            <a:ahLst/>
            <a:cxnLst/>
            <a:rect r="r" b="b" t="t" l="l"/>
            <a:pathLst>
              <a:path h="2208907" w="1380530">
                <a:moveTo>
                  <a:pt x="0" y="0"/>
                </a:moveTo>
                <a:lnTo>
                  <a:pt x="1380530" y="0"/>
                </a:lnTo>
                <a:lnTo>
                  <a:pt x="1380530" y="2208908"/>
                </a:lnTo>
                <a:lnTo>
                  <a:pt x="0" y="2208908"/>
                </a:lnTo>
                <a:lnTo>
                  <a:pt x="0" y="0"/>
                </a:lnTo>
                <a:close/>
              </a:path>
            </a:pathLst>
          </a:custGeom>
          <a:blipFill>
            <a:blip r:embed="rId6"/>
            <a:stretch>
              <a:fillRect l="-1" t="0" r="-1" b="0"/>
            </a:stretch>
          </a:blipFill>
        </p:spPr>
      </p:sp>
      <p:sp>
        <p:nvSpPr>
          <p:cNvPr name="TextBox 13" id="13"/>
          <p:cNvSpPr txBox="true"/>
          <p:nvPr/>
        </p:nvSpPr>
        <p:spPr>
          <a:xfrm rot="0">
            <a:off x="9618910" y="5356324"/>
            <a:ext cx="3451472" cy="459879"/>
          </a:xfrm>
          <a:prstGeom prst="rect">
            <a:avLst/>
          </a:prstGeom>
        </p:spPr>
        <p:txBody>
          <a:bodyPr anchor="t" rtlCol="false" tIns="0" lIns="0" bIns="0" rIns="0">
            <a:spAutoFit/>
          </a:bodyPr>
          <a:lstStyle/>
          <a:p>
            <a:pPr algn="l">
              <a:lnSpc>
                <a:spcPts val="3374"/>
              </a:lnSpc>
            </a:pPr>
            <a:r>
              <a:rPr lang="en-US" sz="2687" b="true">
                <a:solidFill>
                  <a:srgbClr val="333F70"/>
                </a:solidFill>
                <a:latin typeface="Arimo Bold"/>
                <a:ea typeface="Arimo Bold"/>
                <a:cs typeface="Arimo Bold"/>
                <a:sym typeface="Arimo Bold"/>
              </a:rPr>
              <a:t>Transition 1</a:t>
            </a:r>
          </a:p>
        </p:txBody>
      </p:sp>
      <p:sp>
        <p:nvSpPr>
          <p:cNvPr name="TextBox 14" id="14"/>
          <p:cNvSpPr txBox="true"/>
          <p:nvPr/>
        </p:nvSpPr>
        <p:spPr>
          <a:xfrm rot="0">
            <a:off x="9618910" y="5896124"/>
            <a:ext cx="7702749" cy="969169"/>
          </a:xfrm>
          <a:prstGeom prst="rect">
            <a:avLst/>
          </a:prstGeom>
        </p:spPr>
        <p:txBody>
          <a:bodyPr anchor="t" rtlCol="false" tIns="0" lIns="0" bIns="0" rIns="0">
            <a:spAutoFit/>
          </a:bodyPr>
          <a:lstStyle/>
          <a:p>
            <a:pPr algn="l">
              <a:lnSpc>
                <a:spcPts val="3437"/>
              </a:lnSpc>
            </a:pPr>
            <a:r>
              <a:rPr lang="en-US" sz="2125">
                <a:solidFill>
                  <a:srgbClr val="333F70"/>
                </a:solidFill>
                <a:latin typeface="Open Sans"/>
                <a:ea typeface="Open Sans"/>
                <a:cs typeface="Open Sans"/>
                <a:sym typeface="Open Sans"/>
              </a:rPr>
              <a:t>The model transitions to another state based on the calculated probabilities.</a:t>
            </a:r>
          </a:p>
        </p:txBody>
      </p:sp>
      <p:sp>
        <p:nvSpPr>
          <p:cNvPr name="Freeform 15" id="15" descr="preencoded.png"/>
          <p:cNvSpPr/>
          <p:nvPr/>
        </p:nvSpPr>
        <p:spPr>
          <a:xfrm flipH="false" flipV="false" rot="0">
            <a:off x="7824341" y="7317730"/>
            <a:ext cx="1380530" cy="2208907"/>
          </a:xfrm>
          <a:custGeom>
            <a:avLst/>
            <a:gdLst/>
            <a:ahLst/>
            <a:cxnLst/>
            <a:rect r="r" b="b" t="t" l="l"/>
            <a:pathLst>
              <a:path h="2208907" w="1380530">
                <a:moveTo>
                  <a:pt x="0" y="0"/>
                </a:moveTo>
                <a:lnTo>
                  <a:pt x="1380530" y="0"/>
                </a:lnTo>
                <a:lnTo>
                  <a:pt x="1380530" y="2208907"/>
                </a:lnTo>
                <a:lnTo>
                  <a:pt x="0" y="2208907"/>
                </a:lnTo>
                <a:lnTo>
                  <a:pt x="0" y="0"/>
                </a:lnTo>
                <a:close/>
              </a:path>
            </a:pathLst>
          </a:custGeom>
          <a:blipFill>
            <a:blip r:embed="rId7"/>
            <a:stretch>
              <a:fillRect l="-1" t="0" r="-1" b="0"/>
            </a:stretch>
          </a:blipFill>
        </p:spPr>
      </p:sp>
      <p:sp>
        <p:nvSpPr>
          <p:cNvPr name="TextBox 16" id="16"/>
          <p:cNvSpPr txBox="true"/>
          <p:nvPr/>
        </p:nvSpPr>
        <p:spPr>
          <a:xfrm rot="0">
            <a:off x="9618910" y="7565231"/>
            <a:ext cx="3451472" cy="459879"/>
          </a:xfrm>
          <a:prstGeom prst="rect">
            <a:avLst/>
          </a:prstGeom>
        </p:spPr>
        <p:txBody>
          <a:bodyPr anchor="t" rtlCol="false" tIns="0" lIns="0" bIns="0" rIns="0">
            <a:spAutoFit/>
          </a:bodyPr>
          <a:lstStyle/>
          <a:p>
            <a:pPr algn="l">
              <a:lnSpc>
                <a:spcPts val="3374"/>
              </a:lnSpc>
            </a:pPr>
            <a:r>
              <a:rPr lang="en-US" sz="2687" b="true">
                <a:solidFill>
                  <a:srgbClr val="333F70"/>
                </a:solidFill>
                <a:latin typeface="Arimo Bold"/>
                <a:ea typeface="Arimo Bold"/>
                <a:cs typeface="Arimo Bold"/>
                <a:sym typeface="Arimo Bold"/>
              </a:rPr>
              <a:t>Transition 2</a:t>
            </a:r>
          </a:p>
        </p:txBody>
      </p:sp>
      <p:sp>
        <p:nvSpPr>
          <p:cNvPr name="TextBox 17" id="17"/>
          <p:cNvSpPr txBox="true"/>
          <p:nvPr/>
        </p:nvSpPr>
        <p:spPr>
          <a:xfrm rot="0">
            <a:off x="9618910" y="8105031"/>
            <a:ext cx="7702749" cy="969169"/>
          </a:xfrm>
          <a:prstGeom prst="rect">
            <a:avLst/>
          </a:prstGeom>
        </p:spPr>
        <p:txBody>
          <a:bodyPr anchor="t" rtlCol="false" tIns="0" lIns="0" bIns="0" rIns="0">
            <a:spAutoFit/>
          </a:bodyPr>
          <a:lstStyle/>
          <a:p>
            <a:pPr algn="l">
              <a:lnSpc>
                <a:spcPts val="3437"/>
              </a:lnSpc>
            </a:pPr>
            <a:r>
              <a:rPr lang="en-US" sz="2125">
                <a:solidFill>
                  <a:srgbClr val="333F70"/>
                </a:solidFill>
                <a:latin typeface="Open Sans"/>
                <a:ea typeface="Open Sans"/>
                <a:cs typeface="Open Sans"/>
                <a:sym typeface="Open Sans"/>
              </a:rPr>
              <a:t>The process continues with further transitions, following the defined probabilities.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83333" r="0" b="-83333"/>
            </a:stretch>
          </a:blipFill>
        </p:spPr>
      </p:sp>
      <p:grpSp>
        <p:nvGrpSpPr>
          <p:cNvPr name="Group 3" id="3"/>
          <p:cNvGrpSpPr/>
          <p:nvPr/>
        </p:nvGrpSpPr>
        <p:grpSpPr>
          <a:xfrm rot="0">
            <a:off x="0" y="0"/>
            <a:ext cx="18288000" cy="10287000"/>
            <a:chOff x="0" y="0"/>
            <a:chExt cx="24384000" cy="13716000"/>
          </a:xfrm>
        </p:grpSpPr>
        <p:sp>
          <p:nvSpPr>
            <p:cNvPr name="Freeform 4" id="4"/>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6F5EE"/>
            </a:solidFill>
          </p:spPr>
        </p:sp>
      </p:grpSp>
      <p:grpSp>
        <p:nvGrpSpPr>
          <p:cNvPr name="Group 5" id="5"/>
          <p:cNvGrpSpPr/>
          <p:nvPr/>
        </p:nvGrpSpPr>
        <p:grpSpPr>
          <a:xfrm rot="0">
            <a:off x="0" y="0"/>
            <a:ext cx="18288000" cy="10287000"/>
            <a:chOff x="0" y="0"/>
            <a:chExt cx="24384000" cy="13716000"/>
          </a:xfrm>
        </p:grpSpPr>
        <p:sp>
          <p:nvSpPr>
            <p:cNvPr name="Freeform 6" id="6"/>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7" id="7"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4"/>
            <a:stretch>
              <a:fillRect l="0" t="0" r="0" b="0"/>
            </a:stretch>
          </a:blipFill>
        </p:spPr>
      </p:sp>
      <p:grpSp>
        <p:nvGrpSpPr>
          <p:cNvPr name="Group 8" id="8"/>
          <p:cNvGrpSpPr/>
          <p:nvPr/>
        </p:nvGrpSpPr>
        <p:grpSpPr>
          <a:xfrm rot="0">
            <a:off x="987475" y="2185244"/>
            <a:ext cx="4590604" cy="4384030"/>
            <a:chOff x="0" y="0"/>
            <a:chExt cx="6120805" cy="5845373"/>
          </a:xfrm>
        </p:grpSpPr>
        <p:sp>
          <p:nvSpPr>
            <p:cNvPr name="Freeform 9" id="9"/>
            <p:cNvSpPr/>
            <p:nvPr/>
          </p:nvSpPr>
          <p:spPr>
            <a:xfrm flipH="false" flipV="false" rot="0">
              <a:off x="6350" y="6350"/>
              <a:ext cx="6108065" cy="5832602"/>
            </a:xfrm>
            <a:custGeom>
              <a:avLst/>
              <a:gdLst/>
              <a:ahLst/>
              <a:cxnLst/>
              <a:rect r="r" b="b" t="t" l="l"/>
              <a:pathLst>
                <a:path h="5832602" w="6108065">
                  <a:moveTo>
                    <a:pt x="0" y="158750"/>
                  </a:moveTo>
                  <a:cubicBezTo>
                    <a:pt x="0" y="71120"/>
                    <a:pt x="71120" y="0"/>
                    <a:pt x="158750" y="0"/>
                  </a:cubicBezTo>
                  <a:lnTo>
                    <a:pt x="5949315" y="0"/>
                  </a:lnTo>
                  <a:cubicBezTo>
                    <a:pt x="6036945" y="0"/>
                    <a:pt x="6108065" y="71120"/>
                    <a:pt x="6108065" y="158750"/>
                  </a:cubicBezTo>
                  <a:lnTo>
                    <a:pt x="6108065" y="5673852"/>
                  </a:lnTo>
                  <a:cubicBezTo>
                    <a:pt x="6108065" y="5761482"/>
                    <a:pt x="6036945" y="5832602"/>
                    <a:pt x="5949315" y="5832602"/>
                  </a:cubicBezTo>
                  <a:lnTo>
                    <a:pt x="158750" y="5832602"/>
                  </a:lnTo>
                  <a:cubicBezTo>
                    <a:pt x="71120" y="5832602"/>
                    <a:pt x="0" y="5761482"/>
                    <a:pt x="0" y="5673852"/>
                  </a:cubicBezTo>
                  <a:close/>
                </a:path>
              </a:pathLst>
            </a:custGeom>
            <a:solidFill>
              <a:srgbClr val="D6F5EE"/>
            </a:solidFill>
          </p:spPr>
        </p:sp>
        <p:sp>
          <p:nvSpPr>
            <p:cNvPr name="Freeform 10" id="10"/>
            <p:cNvSpPr/>
            <p:nvPr/>
          </p:nvSpPr>
          <p:spPr>
            <a:xfrm flipH="false" flipV="false" rot="0">
              <a:off x="0" y="0"/>
              <a:ext cx="6120765" cy="5845302"/>
            </a:xfrm>
            <a:custGeom>
              <a:avLst/>
              <a:gdLst/>
              <a:ahLst/>
              <a:cxnLst/>
              <a:rect r="r" b="b" t="t" l="l"/>
              <a:pathLst>
                <a:path h="5845302" w="6120765">
                  <a:moveTo>
                    <a:pt x="0" y="165100"/>
                  </a:moveTo>
                  <a:cubicBezTo>
                    <a:pt x="0" y="73914"/>
                    <a:pt x="73914" y="0"/>
                    <a:pt x="165100" y="0"/>
                  </a:cubicBezTo>
                  <a:lnTo>
                    <a:pt x="5955665" y="0"/>
                  </a:lnTo>
                  <a:lnTo>
                    <a:pt x="5955665" y="6350"/>
                  </a:lnTo>
                  <a:lnTo>
                    <a:pt x="5955665" y="0"/>
                  </a:lnTo>
                  <a:cubicBezTo>
                    <a:pt x="6046851" y="0"/>
                    <a:pt x="6120765" y="73914"/>
                    <a:pt x="6120765" y="165100"/>
                  </a:cubicBezTo>
                  <a:lnTo>
                    <a:pt x="6114415" y="165100"/>
                  </a:lnTo>
                  <a:lnTo>
                    <a:pt x="6120765" y="165100"/>
                  </a:lnTo>
                  <a:lnTo>
                    <a:pt x="6120765" y="5680202"/>
                  </a:lnTo>
                  <a:lnTo>
                    <a:pt x="6114415" y="5680202"/>
                  </a:lnTo>
                  <a:lnTo>
                    <a:pt x="6120765" y="5680202"/>
                  </a:lnTo>
                  <a:cubicBezTo>
                    <a:pt x="6120765" y="5771388"/>
                    <a:pt x="6046851" y="5845302"/>
                    <a:pt x="5955665" y="5845302"/>
                  </a:cubicBezTo>
                  <a:lnTo>
                    <a:pt x="5955665" y="5838952"/>
                  </a:lnTo>
                  <a:lnTo>
                    <a:pt x="5955665" y="5845302"/>
                  </a:lnTo>
                  <a:lnTo>
                    <a:pt x="165100" y="5845302"/>
                  </a:lnTo>
                  <a:lnTo>
                    <a:pt x="165100" y="5838952"/>
                  </a:lnTo>
                  <a:lnTo>
                    <a:pt x="165100" y="5845302"/>
                  </a:lnTo>
                  <a:cubicBezTo>
                    <a:pt x="73914" y="5845302"/>
                    <a:pt x="0" y="5771388"/>
                    <a:pt x="0" y="5680202"/>
                  </a:cubicBezTo>
                  <a:lnTo>
                    <a:pt x="0" y="165100"/>
                  </a:lnTo>
                  <a:lnTo>
                    <a:pt x="6350" y="165100"/>
                  </a:lnTo>
                  <a:lnTo>
                    <a:pt x="0" y="165100"/>
                  </a:lnTo>
                  <a:moveTo>
                    <a:pt x="12700" y="165100"/>
                  </a:moveTo>
                  <a:lnTo>
                    <a:pt x="12700" y="5680202"/>
                  </a:lnTo>
                  <a:lnTo>
                    <a:pt x="6350" y="5680202"/>
                  </a:lnTo>
                  <a:lnTo>
                    <a:pt x="12700" y="5680202"/>
                  </a:lnTo>
                  <a:cubicBezTo>
                    <a:pt x="12700" y="5764403"/>
                    <a:pt x="80899" y="5832602"/>
                    <a:pt x="165100" y="5832602"/>
                  </a:cubicBezTo>
                  <a:lnTo>
                    <a:pt x="5955665" y="5832602"/>
                  </a:lnTo>
                  <a:cubicBezTo>
                    <a:pt x="6039866" y="5832602"/>
                    <a:pt x="6108065" y="5764403"/>
                    <a:pt x="6108065" y="5680202"/>
                  </a:cubicBezTo>
                  <a:lnTo>
                    <a:pt x="6108065" y="165100"/>
                  </a:lnTo>
                  <a:cubicBezTo>
                    <a:pt x="6108065" y="80899"/>
                    <a:pt x="6039866" y="12700"/>
                    <a:pt x="5955665" y="12700"/>
                  </a:cubicBezTo>
                  <a:lnTo>
                    <a:pt x="165100" y="12700"/>
                  </a:lnTo>
                  <a:lnTo>
                    <a:pt x="165100" y="6350"/>
                  </a:lnTo>
                  <a:lnTo>
                    <a:pt x="165100" y="12700"/>
                  </a:lnTo>
                  <a:cubicBezTo>
                    <a:pt x="80899" y="12700"/>
                    <a:pt x="12700" y="80899"/>
                    <a:pt x="12700" y="165100"/>
                  </a:cubicBezTo>
                  <a:close/>
                </a:path>
              </a:pathLst>
            </a:custGeom>
            <a:solidFill>
              <a:srgbClr val="BCDBD4"/>
            </a:solidFill>
          </p:spPr>
        </p:sp>
      </p:grpSp>
      <p:grpSp>
        <p:nvGrpSpPr>
          <p:cNvPr name="Group 11" id="11"/>
          <p:cNvGrpSpPr/>
          <p:nvPr/>
        </p:nvGrpSpPr>
        <p:grpSpPr>
          <a:xfrm rot="0">
            <a:off x="5852071" y="2185244"/>
            <a:ext cx="4590604" cy="4384030"/>
            <a:chOff x="0" y="0"/>
            <a:chExt cx="6120805" cy="5845373"/>
          </a:xfrm>
        </p:grpSpPr>
        <p:sp>
          <p:nvSpPr>
            <p:cNvPr name="Freeform 12" id="12"/>
            <p:cNvSpPr/>
            <p:nvPr/>
          </p:nvSpPr>
          <p:spPr>
            <a:xfrm flipH="false" flipV="false" rot="0">
              <a:off x="6350" y="6350"/>
              <a:ext cx="6108065" cy="5832602"/>
            </a:xfrm>
            <a:custGeom>
              <a:avLst/>
              <a:gdLst/>
              <a:ahLst/>
              <a:cxnLst/>
              <a:rect r="r" b="b" t="t" l="l"/>
              <a:pathLst>
                <a:path h="5832602" w="6108065">
                  <a:moveTo>
                    <a:pt x="0" y="158750"/>
                  </a:moveTo>
                  <a:cubicBezTo>
                    <a:pt x="0" y="71120"/>
                    <a:pt x="71120" y="0"/>
                    <a:pt x="158750" y="0"/>
                  </a:cubicBezTo>
                  <a:lnTo>
                    <a:pt x="5949315" y="0"/>
                  </a:lnTo>
                  <a:cubicBezTo>
                    <a:pt x="6036945" y="0"/>
                    <a:pt x="6108065" y="71120"/>
                    <a:pt x="6108065" y="158750"/>
                  </a:cubicBezTo>
                  <a:lnTo>
                    <a:pt x="6108065" y="5673852"/>
                  </a:lnTo>
                  <a:cubicBezTo>
                    <a:pt x="6108065" y="5761482"/>
                    <a:pt x="6036945" y="5832602"/>
                    <a:pt x="5949315" y="5832602"/>
                  </a:cubicBezTo>
                  <a:lnTo>
                    <a:pt x="158750" y="5832602"/>
                  </a:lnTo>
                  <a:cubicBezTo>
                    <a:pt x="71120" y="5832602"/>
                    <a:pt x="0" y="5761482"/>
                    <a:pt x="0" y="5673852"/>
                  </a:cubicBezTo>
                  <a:close/>
                </a:path>
              </a:pathLst>
            </a:custGeom>
            <a:solidFill>
              <a:srgbClr val="D6F5EE"/>
            </a:solidFill>
          </p:spPr>
        </p:sp>
        <p:sp>
          <p:nvSpPr>
            <p:cNvPr name="Freeform 13" id="13"/>
            <p:cNvSpPr/>
            <p:nvPr/>
          </p:nvSpPr>
          <p:spPr>
            <a:xfrm flipH="false" flipV="false" rot="0">
              <a:off x="0" y="0"/>
              <a:ext cx="6120765" cy="5845302"/>
            </a:xfrm>
            <a:custGeom>
              <a:avLst/>
              <a:gdLst/>
              <a:ahLst/>
              <a:cxnLst/>
              <a:rect r="r" b="b" t="t" l="l"/>
              <a:pathLst>
                <a:path h="5845302" w="6120765">
                  <a:moveTo>
                    <a:pt x="0" y="165100"/>
                  </a:moveTo>
                  <a:cubicBezTo>
                    <a:pt x="0" y="73914"/>
                    <a:pt x="73914" y="0"/>
                    <a:pt x="165100" y="0"/>
                  </a:cubicBezTo>
                  <a:lnTo>
                    <a:pt x="5955665" y="0"/>
                  </a:lnTo>
                  <a:lnTo>
                    <a:pt x="5955665" y="6350"/>
                  </a:lnTo>
                  <a:lnTo>
                    <a:pt x="5955665" y="0"/>
                  </a:lnTo>
                  <a:cubicBezTo>
                    <a:pt x="6046851" y="0"/>
                    <a:pt x="6120765" y="73914"/>
                    <a:pt x="6120765" y="165100"/>
                  </a:cubicBezTo>
                  <a:lnTo>
                    <a:pt x="6114415" y="165100"/>
                  </a:lnTo>
                  <a:lnTo>
                    <a:pt x="6120765" y="165100"/>
                  </a:lnTo>
                  <a:lnTo>
                    <a:pt x="6120765" y="5680202"/>
                  </a:lnTo>
                  <a:lnTo>
                    <a:pt x="6114415" y="5680202"/>
                  </a:lnTo>
                  <a:lnTo>
                    <a:pt x="6120765" y="5680202"/>
                  </a:lnTo>
                  <a:cubicBezTo>
                    <a:pt x="6120765" y="5771388"/>
                    <a:pt x="6046851" y="5845302"/>
                    <a:pt x="5955665" y="5845302"/>
                  </a:cubicBezTo>
                  <a:lnTo>
                    <a:pt x="5955665" y="5838952"/>
                  </a:lnTo>
                  <a:lnTo>
                    <a:pt x="5955665" y="5845302"/>
                  </a:lnTo>
                  <a:lnTo>
                    <a:pt x="165100" y="5845302"/>
                  </a:lnTo>
                  <a:lnTo>
                    <a:pt x="165100" y="5838952"/>
                  </a:lnTo>
                  <a:lnTo>
                    <a:pt x="165100" y="5845302"/>
                  </a:lnTo>
                  <a:cubicBezTo>
                    <a:pt x="73914" y="5845302"/>
                    <a:pt x="0" y="5771388"/>
                    <a:pt x="0" y="5680202"/>
                  </a:cubicBezTo>
                  <a:lnTo>
                    <a:pt x="0" y="165100"/>
                  </a:lnTo>
                  <a:lnTo>
                    <a:pt x="6350" y="165100"/>
                  </a:lnTo>
                  <a:lnTo>
                    <a:pt x="0" y="165100"/>
                  </a:lnTo>
                  <a:moveTo>
                    <a:pt x="12700" y="165100"/>
                  </a:moveTo>
                  <a:lnTo>
                    <a:pt x="12700" y="5680202"/>
                  </a:lnTo>
                  <a:lnTo>
                    <a:pt x="6350" y="5680202"/>
                  </a:lnTo>
                  <a:lnTo>
                    <a:pt x="12700" y="5680202"/>
                  </a:lnTo>
                  <a:cubicBezTo>
                    <a:pt x="12700" y="5764403"/>
                    <a:pt x="80899" y="5832602"/>
                    <a:pt x="165100" y="5832602"/>
                  </a:cubicBezTo>
                  <a:lnTo>
                    <a:pt x="5955665" y="5832602"/>
                  </a:lnTo>
                  <a:cubicBezTo>
                    <a:pt x="6039866" y="5832602"/>
                    <a:pt x="6108065" y="5764403"/>
                    <a:pt x="6108065" y="5680202"/>
                  </a:cubicBezTo>
                  <a:lnTo>
                    <a:pt x="6108065" y="165100"/>
                  </a:lnTo>
                  <a:cubicBezTo>
                    <a:pt x="6108065" y="80899"/>
                    <a:pt x="6039866" y="12700"/>
                    <a:pt x="5955665" y="12700"/>
                  </a:cubicBezTo>
                  <a:lnTo>
                    <a:pt x="165100" y="12700"/>
                  </a:lnTo>
                  <a:lnTo>
                    <a:pt x="165100" y="6350"/>
                  </a:lnTo>
                  <a:lnTo>
                    <a:pt x="165100" y="12700"/>
                  </a:lnTo>
                  <a:cubicBezTo>
                    <a:pt x="80899" y="12700"/>
                    <a:pt x="12700" y="80899"/>
                    <a:pt x="12700" y="165100"/>
                  </a:cubicBezTo>
                  <a:close/>
                </a:path>
              </a:pathLst>
            </a:custGeom>
            <a:solidFill>
              <a:srgbClr val="BCDBD4"/>
            </a:solidFill>
          </p:spPr>
        </p:sp>
      </p:grpSp>
      <p:grpSp>
        <p:nvGrpSpPr>
          <p:cNvPr name="Group 14" id="14"/>
          <p:cNvGrpSpPr/>
          <p:nvPr/>
        </p:nvGrpSpPr>
        <p:grpSpPr>
          <a:xfrm rot="0">
            <a:off x="987475" y="6843266"/>
            <a:ext cx="9455051" cy="2569518"/>
            <a:chOff x="0" y="0"/>
            <a:chExt cx="12606735" cy="3426023"/>
          </a:xfrm>
        </p:grpSpPr>
        <p:sp>
          <p:nvSpPr>
            <p:cNvPr name="Freeform 15" id="15"/>
            <p:cNvSpPr/>
            <p:nvPr/>
          </p:nvSpPr>
          <p:spPr>
            <a:xfrm flipH="false" flipV="false" rot="0">
              <a:off x="6350" y="6350"/>
              <a:ext cx="12594082" cy="3413252"/>
            </a:xfrm>
            <a:custGeom>
              <a:avLst/>
              <a:gdLst/>
              <a:ahLst/>
              <a:cxnLst/>
              <a:rect r="r" b="b" t="t" l="l"/>
              <a:pathLst>
                <a:path h="3413252" w="12594082">
                  <a:moveTo>
                    <a:pt x="0" y="158750"/>
                  </a:moveTo>
                  <a:cubicBezTo>
                    <a:pt x="0" y="71120"/>
                    <a:pt x="71247" y="0"/>
                    <a:pt x="159258" y="0"/>
                  </a:cubicBezTo>
                  <a:lnTo>
                    <a:pt x="12434824" y="0"/>
                  </a:lnTo>
                  <a:cubicBezTo>
                    <a:pt x="12522708" y="0"/>
                    <a:pt x="12594082" y="71120"/>
                    <a:pt x="12594082" y="158750"/>
                  </a:cubicBezTo>
                  <a:lnTo>
                    <a:pt x="12594082" y="3254502"/>
                  </a:lnTo>
                  <a:cubicBezTo>
                    <a:pt x="12594082" y="3342259"/>
                    <a:pt x="12522835" y="3413252"/>
                    <a:pt x="12434824" y="3413252"/>
                  </a:cubicBezTo>
                  <a:lnTo>
                    <a:pt x="159258" y="3413252"/>
                  </a:lnTo>
                  <a:cubicBezTo>
                    <a:pt x="71374" y="3413252"/>
                    <a:pt x="0" y="3342132"/>
                    <a:pt x="0" y="3254502"/>
                  </a:cubicBezTo>
                  <a:close/>
                </a:path>
              </a:pathLst>
            </a:custGeom>
            <a:solidFill>
              <a:srgbClr val="D6F5EE"/>
            </a:solidFill>
          </p:spPr>
        </p:sp>
        <p:sp>
          <p:nvSpPr>
            <p:cNvPr name="Freeform 16" id="16"/>
            <p:cNvSpPr/>
            <p:nvPr/>
          </p:nvSpPr>
          <p:spPr>
            <a:xfrm flipH="false" flipV="false" rot="0">
              <a:off x="0" y="0"/>
              <a:ext cx="12606782" cy="3425952"/>
            </a:xfrm>
            <a:custGeom>
              <a:avLst/>
              <a:gdLst/>
              <a:ahLst/>
              <a:cxnLst/>
              <a:rect r="r" b="b" t="t" l="l"/>
              <a:pathLst>
                <a:path h="3425952" w="12606782">
                  <a:moveTo>
                    <a:pt x="0" y="165100"/>
                  </a:moveTo>
                  <a:cubicBezTo>
                    <a:pt x="0" y="73914"/>
                    <a:pt x="74168" y="0"/>
                    <a:pt x="165608" y="0"/>
                  </a:cubicBezTo>
                  <a:lnTo>
                    <a:pt x="12441174" y="0"/>
                  </a:lnTo>
                  <a:lnTo>
                    <a:pt x="12441174" y="6350"/>
                  </a:lnTo>
                  <a:lnTo>
                    <a:pt x="12441174" y="0"/>
                  </a:lnTo>
                  <a:cubicBezTo>
                    <a:pt x="12532614" y="0"/>
                    <a:pt x="12606782" y="73914"/>
                    <a:pt x="12606782" y="165100"/>
                  </a:cubicBezTo>
                  <a:lnTo>
                    <a:pt x="12600432" y="165100"/>
                  </a:lnTo>
                  <a:lnTo>
                    <a:pt x="12606782" y="165100"/>
                  </a:lnTo>
                  <a:lnTo>
                    <a:pt x="12606782" y="3260852"/>
                  </a:lnTo>
                  <a:lnTo>
                    <a:pt x="12600432" y="3260852"/>
                  </a:lnTo>
                  <a:lnTo>
                    <a:pt x="12606782" y="3260852"/>
                  </a:lnTo>
                  <a:cubicBezTo>
                    <a:pt x="12606782" y="3352038"/>
                    <a:pt x="12532614" y="3425952"/>
                    <a:pt x="12441174" y="3425952"/>
                  </a:cubicBezTo>
                  <a:lnTo>
                    <a:pt x="12441174" y="3419602"/>
                  </a:lnTo>
                  <a:lnTo>
                    <a:pt x="12441174" y="3425952"/>
                  </a:lnTo>
                  <a:lnTo>
                    <a:pt x="165608" y="3425952"/>
                  </a:lnTo>
                  <a:lnTo>
                    <a:pt x="165608" y="3419602"/>
                  </a:lnTo>
                  <a:lnTo>
                    <a:pt x="165608" y="3425952"/>
                  </a:lnTo>
                  <a:cubicBezTo>
                    <a:pt x="74168" y="3425952"/>
                    <a:pt x="0" y="3352038"/>
                    <a:pt x="0" y="3260852"/>
                  </a:cubicBezTo>
                  <a:lnTo>
                    <a:pt x="0" y="165100"/>
                  </a:lnTo>
                  <a:lnTo>
                    <a:pt x="6350" y="165100"/>
                  </a:lnTo>
                  <a:lnTo>
                    <a:pt x="0" y="165100"/>
                  </a:lnTo>
                  <a:moveTo>
                    <a:pt x="12700" y="165100"/>
                  </a:moveTo>
                  <a:lnTo>
                    <a:pt x="12700" y="3260852"/>
                  </a:lnTo>
                  <a:lnTo>
                    <a:pt x="6350" y="3260852"/>
                  </a:lnTo>
                  <a:lnTo>
                    <a:pt x="12700" y="3260852"/>
                  </a:lnTo>
                  <a:cubicBezTo>
                    <a:pt x="12700" y="3345053"/>
                    <a:pt x="81153" y="3413252"/>
                    <a:pt x="165608" y="3413252"/>
                  </a:cubicBezTo>
                  <a:lnTo>
                    <a:pt x="12441174" y="3413252"/>
                  </a:lnTo>
                  <a:cubicBezTo>
                    <a:pt x="12525629" y="3413252"/>
                    <a:pt x="12594082" y="3344926"/>
                    <a:pt x="12594082" y="3260852"/>
                  </a:cubicBezTo>
                  <a:lnTo>
                    <a:pt x="12594082" y="165100"/>
                  </a:lnTo>
                  <a:cubicBezTo>
                    <a:pt x="12594082" y="80899"/>
                    <a:pt x="12525629" y="12700"/>
                    <a:pt x="12441174" y="12700"/>
                  </a:cubicBezTo>
                  <a:lnTo>
                    <a:pt x="165608" y="12700"/>
                  </a:lnTo>
                  <a:lnTo>
                    <a:pt x="165608" y="6350"/>
                  </a:lnTo>
                  <a:lnTo>
                    <a:pt x="165608" y="12700"/>
                  </a:lnTo>
                  <a:cubicBezTo>
                    <a:pt x="81153" y="12700"/>
                    <a:pt x="12700" y="81026"/>
                    <a:pt x="12700" y="165100"/>
                  </a:cubicBezTo>
                  <a:close/>
                </a:path>
              </a:pathLst>
            </a:custGeom>
            <a:solidFill>
              <a:srgbClr val="BCDBD4"/>
            </a:solidFill>
          </p:spPr>
        </p:sp>
      </p:grpSp>
      <p:sp>
        <p:nvSpPr>
          <p:cNvPr name="Freeform 17" id="17"/>
          <p:cNvSpPr/>
          <p:nvPr/>
        </p:nvSpPr>
        <p:spPr>
          <a:xfrm flipH="false" flipV="false" rot="0">
            <a:off x="10705878" y="4456956"/>
            <a:ext cx="7496397" cy="1283758"/>
          </a:xfrm>
          <a:custGeom>
            <a:avLst/>
            <a:gdLst/>
            <a:ahLst/>
            <a:cxnLst/>
            <a:rect r="r" b="b" t="t" l="l"/>
            <a:pathLst>
              <a:path h="1283758" w="7496397">
                <a:moveTo>
                  <a:pt x="0" y="0"/>
                </a:moveTo>
                <a:lnTo>
                  <a:pt x="7496397" y="0"/>
                </a:lnTo>
                <a:lnTo>
                  <a:pt x="7496397" y="1283758"/>
                </a:lnTo>
                <a:lnTo>
                  <a:pt x="0" y="1283758"/>
                </a:lnTo>
                <a:lnTo>
                  <a:pt x="0" y="0"/>
                </a:lnTo>
                <a:close/>
              </a:path>
            </a:pathLst>
          </a:custGeom>
          <a:blipFill>
            <a:blip r:embed="rId5"/>
            <a:stretch>
              <a:fillRect l="0" t="0" r="0" b="0"/>
            </a:stretch>
          </a:blipFill>
        </p:spPr>
      </p:sp>
      <p:sp>
        <p:nvSpPr>
          <p:cNvPr name="TextBox 18" id="18"/>
          <p:cNvSpPr txBox="true"/>
          <p:nvPr/>
        </p:nvSpPr>
        <p:spPr>
          <a:xfrm rot="0">
            <a:off x="992238" y="821680"/>
            <a:ext cx="7088237" cy="943124"/>
          </a:xfrm>
          <a:prstGeom prst="rect">
            <a:avLst/>
          </a:prstGeom>
        </p:spPr>
        <p:txBody>
          <a:bodyPr anchor="t" rtlCol="false" tIns="0" lIns="0" bIns="0" rIns="0">
            <a:spAutoFit/>
          </a:bodyPr>
          <a:lstStyle/>
          <a:p>
            <a:pPr algn="l">
              <a:lnSpc>
                <a:spcPts val="6937"/>
              </a:lnSpc>
            </a:pPr>
            <a:r>
              <a:rPr lang="en-US" sz="5562" b="true">
                <a:solidFill>
                  <a:srgbClr val="333F70"/>
                </a:solidFill>
                <a:latin typeface="Arimo Bold"/>
                <a:ea typeface="Arimo Bold"/>
                <a:cs typeface="Arimo Bold"/>
                <a:sym typeface="Arimo Bold"/>
              </a:rPr>
              <a:t>Data Quality</a:t>
            </a:r>
          </a:p>
        </p:txBody>
      </p:sp>
      <p:sp>
        <p:nvSpPr>
          <p:cNvPr name="TextBox 19" id="19"/>
          <p:cNvSpPr txBox="true"/>
          <p:nvPr/>
        </p:nvSpPr>
        <p:spPr>
          <a:xfrm rot="0">
            <a:off x="1285280" y="2444949"/>
            <a:ext cx="3544044" cy="481012"/>
          </a:xfrm>
          <a:prstGeom prst="rect">
            <a:avLst/>
          </a:prstGeom>
        </p:spPr>
        <p:txBody>
          <a:bodyPr anchor="t" rtlCol="false" tIns="0" lIns="0" bIns="0" rIns="0">
            <a:spAutoFit/>
          </a:bodyPr>
          <a:lstStyle/>
          <a:p>
            <a:pPr algn="l">
              <a:lnSpc>
                <a:spcPts val="3437"/>
              </a:lnSpc>
            </a:pPr>
            <a:r>
              <a:rPr lang="en-US" sz="2750" b="true">
                <a:solidFill>
                  <a:srgbClr val="333F70"/>
                </a:solidFill>
                <a:latin typeface="Arimo Bold"/>
                <a:ea typeface="Arimo Bold"/>
                <a:cs typeface="Arimo Bold"/>
                <a:sym typeface="Arimo Bold"/>
              </a:rPr>
              <a:t>Relevance</a:t>
            </a:r>
          </a:p>
        </p:txBody>
      </p:sp>
      <p:sp>
        <p:nvSpPr>
          <p:cNvPr name="TextBox 20" id="20"/>
          <p:cNvSpPr txBox="true"/>
          <p:nvPr/>
        </p:nvSpPr>
        <p:spPr>
          <a:xfrm rot="0">
            <a:off x="1285280" y="3010346"/>
            <a:ext cx="3994994" cy="3261122"/>
          </a:xfrm>
          <a:prstGeom prst="rect">
            <a:avLst/>
          </a:prstGeom>
        </p:spPr>
        <p:txBody>
          <a:bodyPr anchor="t" rtlCol="false" tIns="0" lIns="0" bIns="0" rIns="0">
            <a:spAutoFit/>
          </a:bodyPr>
          <a:lstStyle/>
          <a:p>
            <a:pPr algn="l">
              <a:lnSpc>
                <a:spcPts val="3562"/>
              </a:lnSpc>
            </a:pPr>
            <a:r>
              <a:rPr lang="en-US" sz="2187">
                <a:solidFill>
                  <a:srgbClr val="333F70"/>
                </a:solidFill>
                <a:latin typeface="Open Sans"/>
                <a:ea typeface="Open Sans"/>
                <a:cs typeface="Open Sans"/>
                <a:sym typeface="Open Sans"/>
              </a:rPr>
              <a:t>The data must be relevant to the desired style and genre of text. For example, using a dataset of Shakespearean plays to generate poetry is unlikely to produce desirable results.</a:t>
            </a:r>
          </a:p>
        </p:txBody>
      </p:sp>
      <p:sp>
        <p:nvSpPr>
          <p:cNvPr name="TextBox 21" id="21"/>
          <p:cNvSpPr txBox="true"/>
          <p:nvPr/>
        </p:nvSpPr>
        <p:spPr>
          <a:xfrm rot="0">
            <a:off x="6149876" y="2444949"/>
            <a:ext cx="3544044" cy="481012"/>
          </a:xfrm>
          <a:prstGeom prst="rect">
            <a:avLst/>
          </a:prstGeom>
        </p:spPr>
        <p:txBody>
          <a:bodyPr anchor="t" rtlCol="false" tIns="0" lIns="0" bIns="0" rIns="0">
            <a:spAutoFit/>
          </a:bodyPr>
          <a:lstStyle/>
          <a:p>
            <a:pPr algn="l">
              <a:lnSpc>
                <a:spcPts val="3437"/>
              </a:lnSpc>
            </a:pPr>
            <a:r>
              <a:rPr lang="en-US" sz="2750" b="true">
                <a:solidFill>
                  <a:srgbClr val="333F70"/>
                </a:solidFill>
                <a:latin typeface="Arimo Bold"/>
                <a:ea typeface="Arimo Bold"/>
                <a:cs typeface="Arimo Bold"/>
                <a:sym typeface="Arimo Bold"/>
              </a:rPr>
              <a:t>Size</a:t>
            </a:r>
          </a:p>
        </p:txBody>
      </p:sp>
      <p:sp>
        <p:nvSpPr>
          <p:cNvPr name="TextBox 22" id="22"/>
          <p:cNvSpPr txBox="true"/>
          <p:nvPr/>
        </p:nvSpPr>
        <p:spPr>
          <a:xfrm rot="0">
            <a:off x="6149876" y="3010346"/>
            <a:ext cx="3994994" cy="2807494"/>
          </a:xfrm>
          <a:prstGeom prst="rect">
            <a:avLst/>
          </a:prstGeom>
        </p:spPr>
        <p:txBody>
          <a:bodyPr anchor="t" rtlCol="false" tIns="0" lIns="0" bIns="0" rIns="0">
            <a:spAutoFit/>
          </a:bodyPr>
          <a:lstStyle/>
          <a:p>
            <a:pPr algn="l">
              <a:lnSpc>
                <a:spcPts val="3562"/>
              </a:lnSpc>
            </a:pPr>
            <a:r>
              <a:rPr lang="en-US" sz="2187">
                <a:solidFill>
                  <a:srgbClr val="333F70"/>
                </a:solidFill>
                <a:latin typeface="Open Sans"/>
                <a:ea typeface="Open Sans"/>
                <a:cs typeface="Open Sans"/>
                <a:sym typeface="Open Sans"/>
              </a:rPr>
              <a:t>A larger dataset generally leads to more accurate and diverse text generation. However, the quality of the data is more important than its sheer size.</a:t>
            </a:r>
          </a:p>
        </p:txBody>
      </p:sp>
      <p:sp>
        <p:nvSpPr>
          <p:cNvPr name="TextBox 23" id="23"/>
          <p:cNvSpPr txBox="true"/>
          <p:nvPr/>
        </p:nvSpPr>
        <p:spPr>
          <a:xfrm rot="0">
            <a:off x="1285280" y="7102971"/>
            <a:ext cx="3544044" cy="481012"/>
          </a:xfrm>
          <a:prstGeom prst="rect">
            <a:avLst/>
          </a:prstGeom>
        </p:spPr>
        <p:txBody>
          <a:bodyPr anchor="t" rtlCol="false" tIns="0" lIns="0" bIns="0" rIns="0">
            <a:spAutoFit/>
          </a:bodyPr>
          <a:lstStyle/>
          <a:p>
            <a:pPr algn="l">
              <a:lnSpc>
                <a:spcPts val="3437"/>
              </a:lnSpc>
            </a:pPr>
            <a:r>
              <a:rPr lang="en-US" sz="2750" b="true">
                <a:solidFill>
                  <a:srgbClr val="333F70"/>
                </a:solidFill>
                <a:latin typeface="Arimo Bold"/>
                <a:ea typeface="Arimo Bold"/>
                <a:cs typeface="Arimo Bold"/>
                <a:sym typeface="Arimo Bold"/>
              </a:rPr>
              <a:t>Diversity</a:t>
            </a:r>
          </a:p>
        </p:txBody>
      </p:sp>
      <p:sp>
        <p:nvSpPr>
          <p:cNvPr name="TextBox 24" id="24"/>
          <p:cNvSpPr txBox="true"/>
          <p:nvPr/>
        </p:nvSpPr>
        <p:spPr>
          <a:xfrm rot="0">
            <a:off x="1285280" y="7668369"/>
            <a:ext cx="8859441" cy="1446610"/>
          </a:xfrm>
          <a:prstGeom prst="rect">
            <a:avLst/>
          </a:prstGeom>
        </p:spPr>
        <p:txBody>
          <a:bodyPr anchor="t" rtlCol="false" tIns="0" lIns="0" bIns="0" rIns="0">
            <a:spAutoFit/>
          </a:bodyPr>
          <a:lstStyle/>
          <a:p>
            <a:pPr algn="l">
              <a:lnSpc>
                <a:spcPts val="3562"/>
              </a:lnSpc>
            </a:pPr>
            <a:r>
              <a:rPr lang="en-US" sz="2187">
                <a:solidFill>
                  <a:srgbClr val="333F70"/>
                </a:solidFill>
                <a:latin typeface="Open Sans"/>
                <a:ea typeface="Open Sans"/>
                <a:cs typeface="Open Sans"/>
                <a:sym typeface="Open Sans"/>
              </a:rPr>
              <a:t>A diverse dataset with various writing styles, vocabulary, and sentence structures will result in richer and more engaging text generation.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6F5EE"/>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6" id="6" descr="preencoded.png"/>
          <p:cNvSpPr/>
          <p:nvPr/>
        </p:nvSpPr>
        <p:spPr>
          <a:xfrm flipH="false" flipV="false" rot="0">
            <a:off x="0" y="0"/>
            <a:ext cx="18288000" cy="3544044"/>
          </a:xfrm>
          <a:custGeom>
            <a:avLst/>
            <a:gdLst/>
            <a:ahLst/>
            <a:cxnLst/>
            <a:rect r="r" b="b" t="t" l="l"/>
            <a:pathLst>
              <a:path h="3544044" w="18288000">
                <a:moveTo>
                  <a:pt x="0" y="0"/>
                </a:moveTo>
                <a:lnTo>
                  <a:pt x="18288000" y="0"/>
                </a:lnTo>
                <a:lnTo>
                  <a:pt x="18288000" y="3544044"/>
                </a:lnTo>
                <a:lnTo>
                  <a:pt x="0" y="3544044"/>
                </a:lnTo>
                <a:lnTo>
                  <a:pt x="0" y="0"/>
                </a:lnTo>
                <a:close/>
              </a:path>
            </a:pathLst>
          </a:custGeom>
          <a:blipFill>
            <a:blip r:embed="rId3"/>
            <a:stretch>
              <a:fillRect l="-10" t="0" r="-10" b="0"/>
            </a:stretch>
          </a:blipFill>
        </p:spPr>
      </p:sp>
      <p:sp>
        <p:nvSpPr>
          <p:cNvPr name="TextBox 7" id="7"/>
          <p:cNvSpPr txBox="true"/>
          <p:nvPr/>
        </p:nvSpPr>
        <p:spPr>
          <a:xfrm rot="0">
            <a:off x="992238" y="4719637"/>
            <a:ext cx="15474255" cy="943124"/>
          </a:xfrm>
          <a:prstGeom prst="rect">
            <a:avLst/>
          </a:prstGeom>
        </p:spPr>
        <p:txBody>
          <a:bodyPr anchor="t" rtlCol="false" tIns="0" lIns="0" bIns="0" rIns="0">
            <a:spAutoFit/>
          </a:bodyPr>
          <a:lstStyle/>
          <a:p>
            <a:pPr algn="l">
              <a:lnSpc>
                <a:spcPts val="6937"/>
              </a:lnSpc>
            </a:pPr>
            <a:r>
              <a:rPr lang="en-US" sz="5562" b="true">
                <a:solidFill>
                  <a:srgbClr val="333F70"/>
                </a:solidFill>
                <a:latin typeface="Arimo Bold"/>
                <a:ea typeface="Arimo Bold"/>
                <a:cs typeface="Arimo Bold"/>
                <a:sym typeface="Arimo Bold"/>
              </a:rPr>
              <a:t>Evaluating Text Generation Quality</a:t>
            </a:r>
          </a:p>
        </p:txBody>
      </p:sp>
      <p:sp>
        <p:nvSpPr>
          <p:cNvPr name="Freeform 8" id="8" descr="preencoded.png"/>
          <p:cNvSpPr/>
          <p:nvPr/>
        </p:nvSpPr>
        <p:spPr>
          <a:xfrm flipH="false" flipV="false" rot="0">
            <a:off x="992238" y="6087964"/>
            <a:ext cx="708720" cy="708720"/>
          </a:xfrm>
          <a:custGeom>
            <a:avLst/>
            <a:gdLst/>
            <a:ahLst/>
            <a:cxnLst/>
            <a:rect r="r" b="b" t="t" l="l"/>
            <a:pathLst>
              <a:path h="708720" w="708720">
                <a:moveTo>
                  <a:pt x="0" y="0"/>
                </a:moveTo>
                <a:lnTo>
                  <a:pt x="708719" y="0"/>
                </a:lnTo>
                <a:lnTo>
                  <a:pt x="708719" y="708720"/>
                </a:lnTo>
                <a:lnTo>
                  <a:pt x="0" y="708720"/>
                </a:lnTo>
                <a:lnTo>
                  <a:pt x="0" y="0"/>
                </a:lnTo>
                <a:close/>
              </a:path>
            </a:pathLst>
          </a:custGeom>
          <a:blipFill>
            <a:blip r:embed="rId4"/>
            <a:stretch>
              <a:fillRect l="0" t="0" r="0" b="0"/>
            </a:stretch>
          </a:blipFill>
        </p:spPr>
      </p:sp>
      <p:sp>
        <p:nvSpPr>
          <p:cNvPr name="TextBox 9" id="9"/>
          <p:cNvSpPr txBox="true"/>
          <p:nvPr/>
        </p:nvSpPr>
        <p:spPr>
          <a:xfrm rot="0">
            <a:off x="992238" y="7042100"/>
            <a:ext cx="4635252" cy="481012"/>
          </a:xfrm>
          <a:prstGeom prst="rect">
            <a:avLst/>
          </a:prstGeom>
        </p:spPr>
        <p:txBody>
          <a:bodyPr anchor="t" rtlCol="false" tIns="0" lIns="0" bIns="0" rIns="0">
            <a:spAutoFit/>
          </a:bodyPr>
          <a:lstStyle/>
          <a:p>
            <a:pPr algn="l">
              <a:lnSpc>
                <a:spcPts val="3437"/>
              </a:lnSpc>
            </a:pPr>
            <a:r>
              <a:rPr lang="en-US" sz="2750" b="true">
                <a:solidFill>
                  <a:srgbClr val="333F70"/>
                </a:solidFill>
                <a:latin typeface="Arimo Bold"/>
                <a:ea typeface="Arimo Bold"/>
                <a:cs typeface="Arimo Bold"/>
                <a:sym typeface="Arimo Bold"/>
              </a:rPr>
              <a:t>Davis Bounded Index</a:t>
            </a:r>
          </a:p>
        </p:txBody>
      </p:sp>
      <p:sp>
        <p:nvSpPr>
          <p:cNvPr name="TextBox 10" id="10"/>
          <p:cNvSpPr txBox="true"/>
          <p:nvPr/>
        </p:nvSpPr>
        <p:spPr>
          <a:xfrm rot="0">
            <a:off x="992237" y="7607499"/>
            <a:ext cx="7737127" cy="2587489"/>
          </a:xfrm>
          <a:prstGeom prst="rect">
            <a:avLst/>
          </a:prstGeom>
        </p:spPr>
        <p:txBody>
          <a:bodyPr anchor="t" rtlCol="false" tIns="0" lIns="0" bIns="0" rIns="0">
            <a:spAutoFit/>
          </a:bodyPr>
          <a:lstStyle/>
          <a:p>
            <a:pPr algn="l">
              <a:lnSpc>
                <a:spcPts val="3470"/>
              </a:lnSpc>
            </a:pPr>
            <a:r>
              <a:rPr lang="en-US" sz="2131">
                <a:solidFill>
                  <a:srgbClr val="333F70"/>
                </a:solidFill>
                <a:latin typeface="Open Sans"/>
                <a:ea typeface="Open Sans"/>
                <a:cs typeface="Open Sans"/>
                <a:sym typeface="Open Sans"/>
              </a:rPr>
              <a:t>Evaluates the compactness of clusters. A higher score indicates well-separated clusters, implying more consistent text generation.</a:t>
            </a:r>
          </a:p>
          <a:p>
            <a:pPr algn="l">
              <a:lnSpc>
                <a:spcPts val="3470"/>
              </a:lnSpc>
            </a:pPr>
            <a:r>
              <a:rPr lang="en-US" sz="2131">
                <a:solidFill>
                  <a:srgbClr val="333F70"/>
                </a:solidFill>
                <a:latin typeface="Open Sans"/>
                <a:ea typeface="Open Sans"/>
                <a:cs typeface="Open Sans"/>
                <a:sym typeface="Open Sans"/>
              </a:rPr>
              <a:t>Davies-Bouldin Index: 2.6000856343203367</a:t>
            </a:r>
          </a:p>
          <a:p>
            <a:pPr algn="l">
              <a:lnSpc>
                <a:spcPts val="3470"/>
              </a:lnSpc>
            </a:pPr>
          </a:p>
          <a:p>
            <a:pPr algn="l">
              <a:lnSpc>
                <a:spcPts val="3471"/>
              </a:lnSpc>
            </a:pPr>
          </a:p>
        </p:txBody>
      </p:sp>
      <p:sp>
        <p:nvSpPr>
          <p:cNvPr name="Freeform 11" id="11" descr="preencoded.png"/>
          <p:cNvSpPr/>
          <p:nvPr/>
        </p:nvSpPr>
        <p:spPr>
          <a:xfrm flipH="false" flipV="false" rot="0">
            <a:off x="9356526" y="6087964"/>
            <a:ext cx="708720" cy="708720"/>
          </a:xfrm>
          <a:custGeom>
            <a:avLst/>
            <a:gdLst/>
            <a:ahLst/>
            <a:cxnLst/>
            <a:rect r="r" b="b" t="t" l="l"/>
            <a:pathLst>
              <a:path h="708720" w="708720">
                <a:moveTo>
                  <a:pt x="0" y="0"/>
                </a:moveTo>
                <a:lnTo>
                  <a:pt x="708720" y="0"/>
                </a:lnTo>
                <a:lnTo>
                  <a:pt x="708720" y="708720"/>
                </a:lnTo>
                <a:lnTo>
                  <a:pt x="0" y="708720"/>
                </a:lnTo>
                <a:lnTo>
                  <a:pt x="0" y="0"/>
                </a:lnTo>
                <a:close/>
              </a:path>
            </a:pathLst>
          </a:custGeom>
          <a:blipFill>
            <a:blip r:embed="rId5"/>
            <a:stretch>
              <a:fillRect l="0" t="0" r="0" b="0"/>
            </a:stretch>
          </a:blipFill>
        </p:spPr>
      </p:sp>
      <p:sp>
        <p:nvSpPr>
          <p:cNvPr name="TextBox 12" id="12"/>
          <p:cNvSpPr txBox="true"/>
          <p:nvPr/>
        </p:nvSpPr>
        <p:spPr>
          <a:xfrm rot="0">
            <a:off x="9356526" y="7042100"/>
            <a:ext cx="3672929" cy="481012"/>
          </a:xfrm>
          <a:prstGeom prst="rect">
            <a:avLst/>
          </a:prstGeom>
        </p:spPr>
        <p:txBody>
          <a:bodyPr anchor="t" rtlCol="false" tIns="0" lIns="0" bIns="0" rIns="0">
            <a:spAutoFit/>
          </a:bodyPr>
          <a:lstStyle/>
          <a:p>
            <a:pPr algn="l">
              <a:lnSpc>
                <a:spcPts val="3437"/>
              </a:lnSpc>
            </a:pPr>
            <a:r>
              <a:rPr lang="en-US" sz="2750" b="true">
                <a:solidFill>
                  <a:srgbClr val="333F70"/>
                </a:solidFill>
                <a:latin typeface="Arimo Bold"/>
                <a:ea typeface="Arimo Bold"/>
                <a:cs typeface="Arimo Bold"/>
                <a:sym typeface="Arimo Bold"/>
              </a:rPr>
              <a:t>Silhouette Score</a:t>
            </a:r>
          </a:p>
        </p:txBody>
      </p:sp>
      <p:sp>
        <p:nvSpPr>
          <p:cNvPr name="TextBox 13" id="13"/>
          <p:cNvSpPr txBox="true"/>
          <p:nvPr/>
        </p:nvSpPr>
        <p:spPr>
          <a:xfrm rot="0">
            <a:off x="9356526" y="7607499"/>
            <a:ext cx="7939236" cy="2205117"/>
          </a:xfrm>
          <a:prstGeom prst="rect">
            <a:avLst/>
          </a:prstGeom>
        </p:spPr>
        <p:txBody>
          <a:bodyPr anchor="t" rtlCol="false" tIns="0" lIns="0" bIns="0" rIns="0">
            <a:spAutoFit/>
          </a:bodyPr>
          <a:lstStyle/>
          <a:p>
            <a:pPr algn="l">
              <a:lnSpc>
                <a:spcPts val="3561"/>
              </a:lnSpc>
            </a:pPr>
            <a:r>
              <a:rPr lang="en-US" sz="2187">
                <a:solidFill>
                  <a:srgbClr val="333F70"/>
                </a:solidFill>
                <a:latin typeface="Open Sans"/>
                <a:ea typeface="Open Sans"/>
                <a:cs typeface="Open Sans"/>
                <a:sym typeface="Open Sans"/>
              </a:rPr>
              <a:t>Measures how similar a point is to its own cluster compared to other clusters. A higher score means better cluster separation and higher text generation quality.</a:t>
            </a:r>
          </a:p>
          <a:p>
            <a:pPr algn="l">
              <a:lnSpc>
                <a:spcPts val="3561"/>
              </a:lnSpc>
            </a:pPr>
            <a:r>
              <a:rPr lang="en-US" sz="2187">
                <a:solidFill>
                  <a:srgbClr val="333F70"/>
                </a:solidFill>
                <a:latin typeface="Open Sans"/>
                <a:ea typeface="Open Sans"/>
                <a:cs typeface="Open Sans"/>
                <a:sym typeface="Open Sans"/>
              </a:rPr>
              <a:t>Silhouette Score: 0.16698863560520166</a:t>
            </a:r>
          </a:p>
          <a:p>
            <a:pPr algn="l">
              <a:lnSpc>
                <a:spcPts val="3562"/>
              </a:lnSpc>
            </a:pP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6F5EE"/>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936724" y="688330"/>
            <a:ext cx="16414551" cy="1720454"/>
          </a:xfrm>
          <a:prstGeom prst="rect">
            <a:avLst/>
          </a:prstGeom>
        </p:spPr>
        <p:txBody>
          <a:bodyPr anchor="t" rtlCol="false" tIns="0" lIns="0" bIns="0" rIns="0">
            <a:spAutoFit/>
          </a:bodyPr>
          <a:lstStyle/>
          <a:p>
            <a:pPr algn="l">
              <a:lnSpc>
                <a:spcPts val="6562"/>
              </a:lnSpc>
            </a:pPr>
            <a:r>
              <a:rPr lang="en-US" sz="5250" b="true">
                <a:solidFill>
                  <a:srgbClr val="333F70"/>
                </a:solidFill>
                <a:latin typeface="Arimo Bold"/>
                <a:ea typeface="Arimo Bold"/>
                <a:cs typeface="Arimo Bold"/>
                <a:sym typeface="Arimo Bold"/>
              </a:rPr>
              <a:t>Handling Common Issues in Text Generation</a:t>
            </a:r>
          </a:p>
        </p:txBody>
      </p:sp>
      <p:grpSp>
        <p:nvGrpSpPr>
          <p:cNvPr name="Group 7" id="7"/>
          <p:cNvGrpSpPr/>
          <p:nvPr/>
        </p:nvGrpSpPr>
        <p:grpSpPr>
          <a:xfrm rot="0">
            <a:off x="931961" y="2939355"/>
            <a:ext cx="2745135" cy="1980159"/>
            <a:chOff x="0" y="0"/>
            <a:chExt cx="3660180" cy="2640212"/>
          </a:xfrm>
        </p:grpSpPr>
        <p:sp>
          <p:nvSpPr>
            <p:cNvPr name="Freeform 8" id="8"/>
            <p:cNvSpPr/>
            <p:nvPr/>
          </p:nvSpPr>
          <p:spPr>
            <a:xfrm flipH="false" flipV="false" rot="0">
              <a:off x="6350" y="6350"/>
              <a:ext cx="3647440" cy="2627503"/>
            </a:xfrm>
            <a:custGeom>
              <a:avLst/>
              <a:gdLst/>
              <a:ahLst/>
              <a:cxnLst/>
              <a:rect r="r" b="b" t="t" l="l"/>
              <a:pathLst>
                <a:path h="2627503" w="3647440">
                  <a:moveTo>
                    <a:pt x="0" y="149860"/>
                  </a:moveTo>
                  <a:cubicBezTo>
                    <a:pt x="0" y="67056"/>
                    <a:pt x="67183" y="0"/>
                    <a:pt x="150114" y="0"/>
                  </a:cubicBezTo>
                  <a:lnTo>
                    <a:pt x="3497326" y="0"/>
                  </a:lnTo>
                  <a:cubicBezTo>
                    <a:pt x="3580257" y="0"/>
                    <a:pt x="3647440" y="67056"/>
                    <a:pt x="3647440" y="149860"/>
                  </a:cubicBezTo>
                  <a:lnTo>
                    <a:pt x="3647440" y="2477643"/>
                  </a:lnTo>
                  <a:cubicBezTo>
                    <a:pt x="3647440" y="2560447"/>
                    <a:pt x="3580257" y="2627503"/>
                    <a:pt x="3497326" y="2627503"/>
                  </a:cubicBezTo>
                  <a:lnTo>
                    <a:pt x="150114" y="2627503"/>
                  </a:lnTo>
                  <a:cubicBezTo>
                    <a:pt x="67183" y="2627503"/>
                    <a:pt x="0" y="2560447"/>
                    <a:pt x="0" y="2477643"/>
                  </a:cubicBezTo>
                  <a:close/>
                </a:path>
              </a:pathLst>
            </a:custGeom>
            <a:solidFill>
              <a:srgbClr val="D6F5EE"/>
            </a:solidFill>
          </p:spPr>
        </p:sp>
        <p:sp>
          <p:nvSpPr>
            <p:cNvPr name="Freeform 9" id="9"/>
            <p:cNvSpPr/>
            <p:nvPr/>
          </p:nvSpPr>
          <p:spPr>
            <a:xfrm flipH="false" flipV="false" rot="0">
              <a:off x="0" y="0"/>
              <a:ext cx="3660140" cy="2640203"/>
            </a:xfrm>
            <a:custGeom>
              <a:avLst/>
              <a:gdLst/>
              <a:ahLst/>
              <a:cxnLst/>
              <a:rect r="r" b="b" t="t" l="l"/>
              <a:pathLst>
                <a:path h="2640203" w="3660140">
                  <a:moveTo>
                    <a:pt x="0" y="156210"/>
                  </a:moveTo>
                  <a:cubicBezTo>
                    <a:pt x="0" y="69977"/>
                    <a:pt x="70104" y="0"/>
                    <a:pt x="156464" y="0"/>
                  </a:cubicBezTo>
                  <a:lnTo>
                    <a:pt x="3503676" y="0"/>
                  </a:lnTo>
                  <a:lnTo>
                    <a:pt x="3503676" y="6350"/>
                  </a:lnTo>
                  <a:lnTo>
                    <a:pt x="3503676" y="0"/>
                  </a:lnTo>
                  <a:cubicBezTo>
                    <a:pt x="3590036" y="0"/>
                    <a:pt x="3660140" y="69977"/>
                    <a:pt x="3660140" y="156210"/>
                  </a:cubicBezTo>
                  <a:lnTo>
                    <a:pt x="3653790" y="156210"/>
                  </a:lnTo>
                  <a:lnTo>
                    <a:pt x="3660140" y="156210"/>
                  </a:lnTo>
                  <a:lnTo>
                    <a:pt x="3660140" y="2483993"/>
                  </a:lnTo>
                  <a:lnTo>
                    <a:pt x="3653790" y="2483993"/>
                  </a:lnTo>
                  <a:lnTo>
                    <a:pt x="3660140" y="2483993"/>
                  </a:lnTo>
                  <a:cubicBezTo>
                    <a:pt x="3660140" y="2570353"/>
                    <a:pt x="3590036" y="2640203"/>
                    <a:pt x="3503676" y="2640203"/>
                  </a:cubicBezTo>
                  <a:lnTo>
                    <a:pt x="3503676" y="2633853"/>
                  </a:lnTo>
                  <a:lnTo>
                    <a:pt x="3503676" y="2640203"/>
                  </a:lnTo>
                  <a:lnTo>
                    <a:pt x="156464" y="2640203"/>
                  </a:lnTo>
                  <a:lnTo>
                    <a:pt x="156464" y="2633853"/>
                  </a:lnTo>
                  <a:lnTo>
                    <a:pt x="156464" y="2640203"/>
                  </a:lnTo>
                  <a:cubicBezTo>
                    <a:pt x="70104" y="2640203"/>
                    <a:pt x="0" y="2570226"/>
                    <a:pt x="0" y="2483993"/>
                  </a:cubicBezTo>
                  <a:lnTo>
                    <a:pt x="0" y="156210"/>
                  </a:lnTo>
                  <a:lnTo>
                    <a:pt x="6350" y="156210"/>
                  </a:lnTo>
                  <a:lnTo>
                    <a:pt x="0" y="156210"/>
                  </a:lnTo>
                  <a:moveTo>
                    <a:pt x="12700" y="156210"/>
                  </a:moveTo>
                  <a:lnTo>
                    <a:pt x="12700" y="2483993"/>
                  </a:lnTo>
                  <a:lnTo>
                    <a:pt x="6350" y="2483993"/>
                  </a:lnTo>
                  <a:lnTo>
                    <a:pt x="12700" y="2483993"/>
                  </a:lnTo>
                  <a:cubicBezTo>
                    <a:pt x="12700" y="2563241"/>
                    <a:pt x="77089" y="2627503"/>
                    <a:pt x="156464" y="2627503"/>
                  </a:cubicBezTo>
                  <a:lnTo>
                    <a:pt x="3503676" y="2627503"/>
                  </a:lnTo>
                  <a:cubicBezTo>
                    <a:pt x="3583051" y="2627503"/>
                    <a:pt x="3647440" y="2563241"/>
                    <a:pt x="3647440" y="2483993"/>
                  </a:cubicBezTo>
                  <a:lnTo>
                    <a:pt x="3647440" y="156210"/>
                  </a:lnTo>
                  <a:cubicBezTo>
                    <a:pt x="3647440" y="76962"/>
                    <a:pt x="3583051" y="12700"/>
                    <a:pt x="3503676" y="12700"/>
                  </a:cubicBezTo>
                  <a:lnTo>
                    <a:pt x="156464" y="12700"/>
                  </a:lnTo>
                  <a:lnTo>
                    <a:pt x="156464" y="6350"/>
                  </a:lnTo>
                  <a:lnTo>
                    <a:pt x="156464" y="12700"/>
                  </a:lnTo>
                  <a:cubicBezTo>
                    <a:pt x="77089" y="12700"/>
                    <a:pt x="12700" y="76962"/>
                    <a:pt x="12700" y="156210"/>
                  </a:cubicBezTo>
                  <a:close/>
                </a:path>
              </a:pathLst>
            </a:custGeom>
            <a:solidFill>
              <a:srgbClr val="BCDBD4"/>
            </a:solidFill>
          </p:spPr>
        </p:sp>
      </p:grpSp>
      <p:sp>
        <p:nvSpPr>
          <p:cNvPr name="TextBox 10" id="10"/>
          <p:cNvSpPr txBox="true"/>
          <p:nvPr/>
        </p:nvSpPr>
        <p:spPr>
          <a:xfrm rot="0">
            <a:off x="1213842" y="3547468"/>
            <a:ext cx="173980" cy="649486"/>
          </a:xfrm>
          <a:prstGeom prst="rect">
            <a:avLst/>
          </a:prstGeom>
        </p:spPr>
        <p:txBody>
          <a:bodyPr anchor="t" rtlCol="false" tIns="0" lIns="0" bIns="0" rIns="0">
            <a:spAutoFit/>
          </a:bodyPr>
          <a:lstStyle/>
          <a:p>
            <a:pPr algn="ctr">
              <a:lnSpc>
                <a:spcPts val="4187"/>
              </a:lnSpc>
            </a:pPr>
            <a:r>
              <a:rPr lang="en-US" sz="2625" b="true">
                <a:solidFill>
                  <a:srgbClr val="333F70"/>
                </a:solidFill>
                <a:latin typeface="Arimo Bold"/>
                <a:ea typeface="Arimo Bold"/>
                <a:cs typeface="Arimo Bold"/>
                <a:sym typeface="Arimo Bold"/>
              </a:rPr>
              <a:t>1</a:t>
            </a:r>
          </a:p>
        </p:txBody>
      </p:sp>
      <p:sp>
        <p:nvSpPr>
          <p:cNvPr name="TextBox 11" id="11"/>
          <p:cNvSpPr txBox="true"/>
          <p:nvPr/>
        </p:nvSpPr>
        <p:spPr>
          <a:xfrm rot="0">
            <a:off x="3939928" y="3183136"/>
            <a:ext cx="3345805" cy="446782"/>
          </a:xfrm>
          <a:prstGeom prst="rect">
            <a:avLst/>
          </a:prstGeom>
        </p:spPr>
        <p:txBody>
          <a:bodyPr anchor="t" rtlCol="false" tIns="0" lIns="0" bIns="0" rIns="0">
            <a:spAutoFit/>
          </a:bodyPr>
          <a:lstStyle/>
          <a:p>
            <a:pPr algn="l">
              <a:lnSpc>
                <a:spcPts val="3249"/>
              </a:lnSpc>
            </a:pPr>
            <a:r>
              <a:rPr lang="en-US" sz="2625" b="true">
                <a:solidFill>
                  <a:srgbClr val="333F70"/>
                </a:solidFill>
                <a:latin typeface="Arimo Bold"/>
                <a:ea typeface="Arimo Bold"/>
                <a:cs typeface="Arimo Bold"/>
                <a:sym typeface="Arimo Bold"/>
              </a:rPr>
              <a:t>Repetitive Text</a:t>
            </a:r>
          </a:p>
        </p:txBody>
      </p:sp>
      <p:sp>
        <p:nvSpPr>
          <p:cNvPr name="TextBox 12" id="12"/>
          <p:cNvSpPr txBox="true"/>
          <p:nvPr/>
        </p:nvSpPr>
        <p:spPr>
          <a:xfrm rot="0">
            <a:off x="3939928" y="3714304"/>
            <a:ext cx="13143756" cy="932855"/>
          </a:xfrm>
          <a:prstGeom prst="rect">
            <a:avLst/>
          </a:prstGeom>
        </p:spPr>
        <p:txBody>
          <a:bodyPr anchor="t" rtlCol="false" tIns="0" lIns="0" bIns="0" rIns="0">
            <a:spAutoFit/>
          </a:bodyPr>
          <a:lstStyle/>
          <a:p>
            <a:pPr algn="l">
              <a:lnSpc>
                <a:spcPts val="3312"/>
              </a:lnSpc>
            </a:pPr>
            <a:r>
              <a:rPr lang="en-US" sz="2062">
                <a:solidFill>
                  <a:srgbClr val="333F70"/>
                </a:solidFill>
                <a:latin typeface="Open Sans"/>
                <a:ea typeface="Open Sans"/>
                <a:cs typeface="Open Sans"/>
                <a:sym typeface="Open Sans"/>
              </a:rPr>
              <a:t>Using techniques like backoff smoothing or incorporating context can mitigate the issue of repetitive text generation.</a:t>
            </a:r>
          </a:p>
        </p:txBody>
      </p:sp>
      <p:grpSp>
        <p:nvGrpSpPr>
          <p:cNvPr name="Group 13" id="13"/>
          <p:cNvGrpSpPr/>
          <p:nvPr/>
        </p:nvGrpSpPr>
        <p:grpSpPr>
          <a:xfrm rot="0">
            <a:off x="3806130" y="4895701"/>
            <a:ext cx="13411349" cy="19050"/>
            <a:chOff x="0" y="0"/>
            <a:chExt cx="17881798" cy="25400"/>
          </a:xfrm>
        </p:grpSpPr>
        <p:sp>
          <p:nvSpPr>
            <p:cNvPr name="Freeform 14" id="14"/>
            <p:cNvSpPr/>
            <p:nvPr/>
          </p:nvSpPr>
          <p:spPr>
            <a:xfrm flipH="false" flipV="false" rot="0">
              <a:off x="0" y="0"/>
              <a:ext cx="17881854" cy="25400"/>
            </a:xfrm>
            <a:custGeom>
              <a:avLst/>
              <a:gdLst/>
              <a:ahLst/>
              <a:cxnLst/>
              <a:rect r="r" b="b" t="t" l="l"/>
              <a:pathLst>
                <a:path h="25400" w="17881854">
                  <a:moveTo>
                    <a:pt x="0" y="12700"/>
                  </a:moveTo>
                  <a:cubicBezTo>
                    <a:pt x="0" y="5715"/>
                    <a:pt x="5715" y="0"/>
                    <a:pt x="12700" y="0"/>
                  </a:cubicBezTo>
                  <a:lnTo>
                    <a:pt x="17869154" y="0"/>
                  </a:lnTo>
                  <a:cubicBezTo>
                    <a:pt x="17876140" y="0"/>
                    <a:pt x="17881854" y="5715"/>
                    <a:pt x="17881854" y="12700"/>
                  </a:cubicBezTo>
                  <a:cubicBezTo>
                    <a:pt x="17881854" y="19685"/>
                    <a:pt x="17876140" y="25400"/>
                    <a:pt x="17869154" y="25400"/>
                  </a:cubicBezTo>
                  <a:lnTo>
                    <a:pt x="12700" y="25400"/>
                  </a:lnTo>
                  <a:cubicBezTo>
                    <a:pt x="5715" y="25400"/>
                    <a:pt x="0" y="19685"/>
                    <a:pt x="0" y="12700"/>
                  </a:cubicBezTo>
                  <a:close/>
                </a:path>
              </a:pathLst>
            </a:custGeom>
            <a:solidFill>
              <a:srgbClr val="BCDBD4"/>
            </a:solidFill>
          </p:spPr>
        </p:sp>
      </p:grpSp>
      <p:grpSp>
        <p:nvGrpSpPr>
          <p:cNvPr name="Group 15" id="15"/>
          <p:cNvGrpSpPr/>
          <p:nvPr/>
        </p:nvGrpSpPr>
        <p:grpSpPr>
          <a:xfrm rot="0">
            <a:off x="931961" y="5043785"/>
            <a:ext cx="5480894" cy="1980159"/>
            <a:chOff x="0" y="0"/>
            <a:chExt cx="7307858" cy="2640212"/>
          </a:xfrm>
        </p:grpSpPr>
        <p:sp>
          <p:nvSpPr>
            <p:cNvPr name="Freeform 16" id="16"/>
            <p:cNvSpPr/>
            <p:nvPr/>
          </p:nvSpPr>
          <p:spPr>
            <a:xfrm flipH="false" flipV="false" rot="0">
              <a:off x="6350" y="6350"/>
              <a:ext cx="7295135" cy="2627503"/>
            </a:xfrm>
            <a:custGeom>
              <a:avLst/>
              <a:gdLst/>
              <a:ahLst/>
              <a:cxnLst/>
              <a:rect r="r" b="b" t="t" l="l"/>
              <a:pathLst>
                <a:path h="2627503" w="7295135">
                  <a:moveTo>
                    <a:pt x="0" y="149860"/>
                  </a:moveTo>
                  <a:cubicBezTo>
                    <a:pt x="0" y="67056"/>
                    <a:pt x="67310" y="0"/>
                    <a:pt x="150368" y="0"/>
                  </a:cubicBezTo>
                  <a:lnTo>
                    <a:pt x="7144766" y="0"/>
                  </a:lnTo>
                  <a:cubicBezTo>
                    <a:pt x="7227824" y="0"/>
                    <a:pt x="7295135" y="67056"/>
                    <a:pt x="7295135" y="149860"/>
                  </a:cubicBezTo>
                  <a:lnTo>
                    <a:pt x="7295135" y="2477643"/>
                  </a:lnTo>
                  <a:cubicBezTo>
                    <a:pt x="7295135" y="2560447"/>
                    <a:pt x="7227824" y="2627503"/>
                    <a:pt x="7144766" y="2627503"/>
                  </a:cubicBezTo>
                  <a:lnTo>
                    <a:pt x="150368" y="2627503"/>
                  </a:lnTo>
                  <a:cubicBezTo>
                    <a:pt x="67310" y="2627503"/>
                    <a:pt x="0" y="2560447"/>
                    <a:pt x="0" y="2477643"/>
                  </a:cubicBezTo>
                  <a:close/>
                </a:path>
              </a:pathLst>
            </a:custGeom>
            <a:solidFill>
              <a:srgbClr val="D6F5EE"/>
            </a:solidFill>
          </p:spPr>
        </p:sp>
        <p:sp>
          <p:nvSpPr>
            <p:cNvPr name="Freeform 17" id="17"/>
            <p:cNvSpPr/>
            <p:nvPr/>
          </p:nvSpPr>
          <p:spPr>
            <a:xfrm flipH="false" flipV="false" rot="0">
              <a:off x="0" y="0"/>
              <a:ext cx="7307835" cy="2640203"/>
            </a:xfrm>
            <a:custGeom>
              <a:avLst/>
              <a:gdLst/>
              <a:ahLst/>
              <a:cxnLst/>
              <a:rect r="r" b="b" t="t" l="l"/>
              <a:pathLst>
                <a:path h="2640203" w="7307835">
                  <a:moveTo>
                    <a:pt x="0" y="156210"/>
                  </a:moveTo>
                  <a:cubicBezTo>
                    <a:pt x="0" y="69977"/>
                    <a:pt x="70231" y="0"/>
                    <a:pt x="156718" y="0"/>
                  </a:cubicBezTo>
                  <a:lnTo>
                    <a:pt x="7151116" y="0"/>
                  </a:lnTo>
                  <a:lnTo>
                    <a:pt x="7151116" y="6350"/>
                  </a:lnTo>
                  <a:lnTo>
                    <a:pt x="7151116" y="0"/>
                  </a:lnTo>
                  <a:cubicBezTo>
                    <a:pt x="7237603" y="0"/>
                    <a:pt x="7307835" y="69977"/>
                    <a:pt x="7307835" y="156210"/>
                  </a:cubicBezTo>
                  <a:lnTo>
                    <a:pt x="7301485" y="156210"/>
                  </a:lnTo>
                  <a:lnTo>
                    <a:pt x="7307835" y="156210"/>
                  </a:lnTo>
                  <a:lnTo>
                    <a:pt x="7307835" y="2483993"/>
                  </a:lnTo>
                  <a:lnTo>
                    <a:pt x="7301485" y="2483993"/>
                  </a:lnTo>
                  <a:lnTo>
                    <a:pt x="7307835" y="2483993"/>
                  </a:lnTo>
                  <a:cubicBezTo>
                    <a:pt x="7307835" y="2570353"/>
                    <a:pt x="7237603" y="2640203"/>
                    <a:pt x="7151116" y="2640203"/>
                  </a:cubicBezTo>
                  <a:lnTo>
                    <a:pt x="7151116" y="2633853"/>
                  </a:lnTo>
                  <a:lnTo>
                    <a:pt x="7151116" y="2640203"/>
                  </a:lnTo>
                  <a:lnTo>
                    <a:pt x="156718" y="2640203"/>
                  </a:lnTo>
                  <a:lnTo>
                    <a:pt x="156718" y="2633853"/>
                  </a:lnTo>
                  <a:lnTo>
                    <a:pt x="156718" y="2640203"/>
                  </a:lnTo>
                  <a:cubicBezTo>
                    <a:pt x="70231" y="2640203"/>
                    <a:pt x="0" y="2570226"/>
                    <a:pt x="0" y="2483993"/>
                  </a:cubicBezTo>
                  <a:lnTo>
                    <a:pt x="0" y="156210"/>
                  </a:lnTo>
                  <a:lnTo>
                    <a:pt x="6350" y="156210"/>
                  </a:lnTo>
                  <a:lnTo>
                    <a:pt x="0" y="156210"/>
                  </a:lnTo>
                  <a:moveTo>
                    <a:pt x="12700" y="156210"/>
                  </a:moveTo>
                  <a:lnTo>
                    <a:pt x="12700" y="2483993"/>
                  </a:lnTo>
                  <a:lnTo>
                    <a:pt x="6350" y="2483993"/>
                  </a:lnTo>
                  <a:lnTo>
                    <a:pt x="12700" y="2483993"/>
                  </a:lnTo>
                  <a:cubicBezTo>
                    <a:pt x="12700" y="2563241"/>
                    <a:pt x="77216" y="2627503"/>
                    <a:pt x="156718" y="2627503"/>
                  </a:cubicBezTo>
                  <a:lnTo>
                    <a:pt x="7151116" y="2627503"/>
                  </a:lnTo>
                  <a:cubicBezTo>
                    <a:pt x="7230618" y="2627503"/>
                    <a:pt x="7295135" y="2563241"/>
                    <a:pt x="7295135" y="2483993"/>
                  </a:cubicBezTo>
                  <a:lnTo>
                    <a:pt x="7295135" y="156210"/>
                  </a:lnTo>
                  <a:cubicBezTo>
                    <a:pt x="7295135" y="76962"/>
                    <a:pt x="7230618" y="12700"/>
                    <a:pt x="7151116" y="12700"/>
                  </a:cubicBezTo>
                  <a:lnTo>
                    <a:pt x="156718" y="12700"/>
                  </a:lnTo>
                  <a:lnTo>
                    <a:pt x="156718" y="6350"/>
                  </a:lnTo>
                  <a:lnTo>
                    <a:pt x="156718" y="12700"/>
                  </a:lnTo>
                  <a:cubicBezTo>
                    <a:pt x="77216" y="12700"/>
                    <a:pt x="12700" y="76962"/>
                    <a:pt x="12700" y="156210"/>
                  </a:cubicBezTo>
                  <a:close/>
                </a:path>
              </a:pathLst>
            </a:custGeom>
            <a:solidFill>
              <a:srgbClr val="BCDBD4"/>
            </a:solidFill>
          </p:spPr>
        </p:sp>
      </p:grpSp>
      <p:sp>
        <p:nvSpPr>
          <p:cNvPr name="TextBox 18" id="18"/>
          <p:cNvSpPr txBox="true"/>
          <p:nvPr/>
        </p:nvSpPr>
        <p:spPr>
          <a:xfrm rot="0">
            <a:off x="1213842" y="5651897"/>
            <a:ext cx="279350" cy="649486"/>
          </a:xfrm>
          <a:prstGeom prst="rect">
            <a:avLst/>
          </a:prstGeom>
        </p:spPr>
        <p:txBody>
          <a:bodyPr anchor="t" rtlCol="false" tIns="0" lIns="0" bIns="0" rIns="0">
            <a:spAutoFit/>
          </a:bodyPr>
          <a:lstStyle/>
          <a:p>
            <a:pPr algn="ctr">
              <a:lnSpc>
                <a:spcPts val="4187"/>
              </a:lnSpc>
            </a:pPr>
            <a:r>
              <a:rPr lang="en-US" sz="2625" b="true">
                <a:solidFill>
                  <a:srgbClr val="333F70"/>
                </a:solidFill>
                <a:latin typeface="Arimo Bold"/>
                <a:ea typeface="Arimo Bold"/>
                <a:cs typeface="Arimo Bold"/>
                <a:sym typeface="Arimo Bold"/>
              </a:rPr>
              <a:t>2</a:t>
            </a:r>
          </a:p>
        </p:txBody>
      </p:sp>
      <p:sp>
        <p:nvSpPr>
          <p:cNvPr name="TextBox 19" id="19"/>
          <p:cNvSpPr txBox="true"/>
          <p:nvPr/>
        </p:nvSpPr>
        <p:spPr>
          <a:xfrm rot="0">
            <a:off x="6675685" y="5287566"/>
            <a:ext cx="3914775" cy="446783"/>
          </a:xfrm>
          <a:prstGeom prst="rect">
            <a:avLst/>
          </a:prstGeom>
        </p:spPr>
        <p:txBody>
          <a:bodyPr anchor="t" rtlCol="false" tIns="0" lIns="0" bIns="0" rIns="0">
            <a:spAutoFit/>
          </a:bodyPr>
          <a:lstStyle/>
          <a:p>
            <a:pPr algn="l">
              <a:lnSpc>
                <a:spcPts val="3249"/>
              </a:lnSpc>
            </a:pPr>
            <a:r>
              <a:rPr lang="en-US" sz="2625" b="true">
                <a:solidFill>
                  <a:srgbClr val="333F70"/>
                </a:solidFill>
                <a:latin typeface="Arimo Bold"/>
                <a:ea typeface="Arimo Bold"/>
                <a:cs typeface="Arimo Bold"/>
                <a:sym typeface="Arimo Bold"/>
              </a:rPr>
              <a:t>Lack of Coherence</a:t>
            </a:r>
          </a:p>
        </p:txBody>
      </p:sp>
      <p:sp>
        <p:nvSpPr>
          <p:cNvPr name="TextBox 20" id="20"/>
          <p:cNvSpPr txBox="true"/>
          <p:nvPr/>
        </p:nvSpPr>
        <p:spPr>
          <a:xfrm rot="0">
            <a:off x="6675685" y="5818734"/>
            <a:ext cx="10407998" cy="932855"/>
          </a:xfrm>
          <a:prstGeom prst="rect">
            <a:avLst/>
          </a:prstGeom>
        </p:spPr>
        <p:txBody>
          <a:bodyPr anchor="t" rtlCol="false" tIns="0" lIns="0" bIns="0" rIns="0">
            <a:spAutoFit/>
          </a:bodyPr>
          <a:lstStyle/>
          <a:p>
            <a:pPr algn="l">
              <a:lnSpc>
                <a:spcPts val="3312"/>
              </a:lnSpc>
            </a:pPr>
            <a:r>
              <a:rPr lang="en-US" sz="2062">
                <a:solidFill>
                  <a:srgbClr val="333F70"/>
                </a:solidFill>
                <a:latin typeface="Open Sans"/>
                <a:ea typeface="Open Sans"/>
                <a:cs typeface="Open Sans"/>
                <a:sym typeface="Open Sans"/>
              </a:rPr>
              <a:t>Utilizing higher-order Markov chains, where more than one preceding token influences the prediction, can improve coherence.</a:t>
            </a:r>
          </a:p>
        </p:txBody>
      </p:sp>
      <p:grpSp>
        <p:nvGrpSpPr>
          <p:cNvPr name="Group 21" id="21"/>
          <p:cNvGrpSpPr/>
          <p:nvPr/>
        </p:nvGrpSpPr>
        <p:grpSpPr>
          <a:xfrm rot="0">
            <a:off x="6541889" y="7000131"/>
            <a:ext cx="10675590" cy="19050"/>
            <a:chOff x="0" y="0"/>
            <a:chExt cx="14234120" cy="25400"/>
          </a:xfrm>
        </p:grpSpPr>
        <p:sp>
          <p:nvSpPr>
            <p:cNvPr name="Freeform 22" id="22"/>
            <p:cNvSpPr/>
            <p:nvPr/>
          </p:nvSpPr>
          <p:spPr>
            <a:xfrm flipH="false" flipV="false" rot="0">
              <a:off x="0" y="0"/>
              <a:ext cx="14234161" cy="25400"/>
            </a:xfrm>
            <a:custGeom>
              <a:avLst/>
              <a:gdLst/>
              <a:ahLst/>
              <a:cxnLst/>
              <a:rect r="r" b="b" t="t" l="l"/>
              <a:pathLst>
                <a:path h="25400" w="14234161">
                  <a:moveTo>
                    <a:pt x="0" y="12700"/>
                  </a:moveTo>
                  <a:cubicBezTo>
                    <a:pt x="0" y="5715"/>
                    <a:pt x="5715" y="0"/>
                    <a:pt x="12700" y="0"/>
                  </a:cubicBezTo>
                  <a:lnTo>
                    <a:pt x="14221461" y="0"/>
                  </a:lnTo>
                  <a:cubicBezTo>
                    <a:pt x="14228446" y="0"/>
                    <a:pt x="14234161" y="5715"/>
                    <a:pt x="14234161" y="12700"/>
                  </a:cubicBezTo>
                  <a:cubicBezTo>
                    <a:pt x="14234161" y="19685"/>
                    <a:pt x="14228446" y="25400"/>
                    <a:pt x="14221461" y="25400"/>
                  </a:cubicBezTo>
                  <a:lnTo>
                    <a:pt x="12700" y="25400"/>
                  </a:lnTo>
                  <a:cubicBezTo>
                    <a:pt x="5715" y="25400"/>
                    <a:pt x="0" y="19685"/>
                    <a:pt x="0" y="12700"/>
                  </a:cubicBezTo>
                  <a:close/>
                </a:path>
              </a:pathLst>
            </a:custGeom>
            <a:solidFill>
              <a:srgbClr val="BCDBD4"/>
            </a:solidFill>
          </p:spPr>
        </p:sp>
      </p:grpSp>
      <p:grpSp>
        <p:nvGrpSpPr>
          <p:cNvPr name="Group 23" id="23"/>
          <p:cNvGrpSpPr/>
          <p:nvPr/>
        </p:nvGrpSpPr>
        <p:grpSpPr>
          <a:xfrm rot="0">
            <a:off x="931961" y="7148215"/>
            <a:ext cx="8216801" cy="2408485"/>
            <a:chOff x="0" y="0"/>
            <a:chExt cx="10955735" cy="3211313"/>
          </a:xfrm>
        </p:grpSpPr>
        <p:sp>
          <p:nvSpPr>
            <p:cNvPr name="Freeform 24" id="24"/>
            <p:cNvSpPr/>
            <p:nvPr/>
          </p:nvSpPr>
          <p:spPr>
            <a:xfrm flipH="false" flipV="false" rot="0">
              <a:off x="6350" y="6350"/>
              <a:ext cx="10943082" cy="3198622"/>
            </a:xfrm>
            <a:custGeom>
              <a:avLst/>
              <a:gdLst/>
              <a:ahLst/>
              <a:cxnLst/>
              <a:rect r="r" b="b" t="t" l="l"/>
              <a:pathLst>
                <a:path h="3198622" w="10943082">
                  <a:moveTo>
                    <a:pt x="0" y="149860"/>
                  </a:moveTo>
                  <a:cubicBezTo>
                    <a:pt x="0" y="67056"/>
                    <a:pt x="67310" y="0"/>
                    <a:pt x="150368" y="0"/>
                  </a:cubicBezTo>
                  <a:lnTo>
                    <a:pt x="10792714" y="0"/>
                  </a:lnTo>
                  <a:cubicBezTo>
                    <a:pt x="10875772" y="0"/>
                    <a:pt x="10943082" y="67056"/>
                    <a:pt x="10943082" y="149860"/>
                  </a:cubicBezTo>
                  <a:lnTo>
                    <a:pt x="10943082" y="3048762"/>
                  </a:lnTo>
                  <a:cubicBezTo>
                    <a:pt x="10943082" y="3131566"/>
                    <a:pt x="10875772" y="3198622"/>
                    <a:pt x="10792714" y="3198622"/>
                  </a:cubicBezTo>
                  <a:lnTo>
                    <a:pt x="150368" y="3198622"/>
                  </a:lnTo>
                  <a:cubicBezTo>
                    <a:pt x="67310" y="3198622"/>
                    <a:pt x="0" y="3131566"/>
                    <a:pt x="0" y="3048762"/>
                  </a:cubicBezTo>
                  <a:close/>
                </a:path>
              </a:pathLst>
            </a:custGeom>
            <a:solidFill>
              <a:srgbClr val="D6F5EE"/>
            </a:solidFill>
          </p:spPr>
        </p:sp>
        <p:sp>
          <p:nvSpPr>
            <p:cNvPr name="Freeform 25" id="25"/>
            <p:cNvSpPr/>
            <p:nvPr/>
          </p:nvSpPr>
          <p:spPr>
            <a:xfrm flipH="false" flipV="false" rot="0">
              <a:off x="0" y="0"/>
              <a:ext cx="10955782" cy="3211322"/>
            </a:xfrm>
            <a:custGeom>
              <a:avLst/>
              <a:gdLst/>
              <a:ahLst/>
              <a:cxnLst/>
              <a:rect r="r" b="b" t="t" l="l"/>
              <a:pathLst>
                <a:path h="3211322" w="10955782">
                  <a:moveTo>
                    <a:pt x="0" y="156210"/>
                  </a:moveTo>
                  <a:cubicBezTo>
                    <a:pt x="0" y="69977"/>
                    <a:pt x="70104" y="0"/>
                    <a:pt x="156718" y="0"/>
                  </a:cubicBezTo>
                  <a:lnTo>
                    <a:pt x="10799064" y="0"/>
                  </a:lnTo>
                  <a:lnTo>
                    <a:pt x="10799064" y="6350"/>
                  </a:lnTo>
                  <a:lnTo>
                    <a:pt x="10799064" y="0"/>
                  </a:lnTo>
                  <a:cubicBezTo>
                    <a:pt x="10885551" y="0"/>
                    <a:pt x="10955782" y="69977"/>
                    <a:pt x="10955782" y="156210"/>
                  </a:cubicBezTo>
                  <a:lnTo>
                    <a:pt x="10949432" y="156210"/>
                  </a:lnTo>
                  <a:lnTo>
                    <a:pt x="10955782" y="156210"/>
                  </a:lnTo>
                  <a:lnTo>
                    <a:pt x="10955782" y="3055112"/>
                  </a:lnTo>
                  <a:lnTo>
                    <a:pt x="10949432" y="3055112"/>
                  </a:lnTo>
                  <a:lnTo>
                    <a:pt x="10955782" y="3055112"/>
                  </a:lnTo>
                  <a:cubicBezTo>
                    <a:pt x="10955782" y="3141472"/>
                    <a:pt x="10885678" y="3211322"/>
                    <a:pt x="10799064" y="3211322"/>
                  </a:cubicBezTo>
                  <a:lnTo>
                    <a:pt x="10799064" y="3204972"/>
                  </a:lnTo>
                  <a:lnTo>
                    <a:pt x="10799064" y="3211322"/>
                  </a:lnTo>
                  <a:lnTo>
                    <a:pt x="156718" y="3211322"/>
                  </a:lnTo>
                  <a:lnTo>
                    <a:pt x="156718" y="3204972"/>
                  </a:lnTo>
                  <a:lnTo>
                    <a:pt x="156718" y="3211322"/>
                  </a:lnTo>
                  <a:cubicBezTo>
                    <a:pt x="70104" y="3211322"/>
                    <a:pt x="0" y="3141345"/>
                    <a:pt x="0" y="3055112"/>
                  </a:cubicBezTo>
                  <a:lnTo>
                    <a:pt x="0" y="156210"/>
                  </a:lnTo>
                  <a:lnTo>
                    <a:pt x="6350" y="156210"/>
                  </a:lnTo>
                  <a:lnTo>
                    <a:pt x="0" y="156210"/>
                  </a:lnTo>
                  <a:moveTo>
                    <a:pt x="12700" y="156210"/>
                  </a:moveTo>
                  <a:lnTo>
                    <a:pt x="12700" y="3055112"/>
                  </a:lnTo>
                  <a:lnTo>
                    <a:pt x="6350" y="3055112"/>
                  </a:lnTo>
                  <a:lnTo>
                    <a:pt x="12700" y="3055112"/>
                  </a:lnTo>
                  <a:cubicBezTo>
                    <a:pt x="12700" y="3134360"/>
                    <a:pt x="77089" y="3198622"/>
                    <a:pt x="156718" y="3198622"/>
                  </a:cubicBezTo>
                  <a:lnTo>
                    <a:pt x="10799064" y="3198622"/>
                  </a:lnTo>
                  <a:cubicBezTo>
                    <a:pt x="10878566" y="3198622"/>
                    <a:pt x="10943082" y="3134360"/>
                    <a:pt x="10943082" y="3055112"/>
                  </a:cubicBezTo>
                  <a:lnTo>
                    <a:pt x="10943082" y="156210"/>
                  </a:lnTo>
                  <a:cubicBezTo>
                    <a:pt x="10943082" y="76962"/>
                    <a:pt x="10878693" y="12700"/>
                    <a:pt x="10799064" y="12700"/>
                  </a:cubicBezTo>
                  <a:lnTo>
                    <a:pt x="156718" y="12700"/>
                  </a:lnTo>
                  <a:lnTo>
                    <a:pt x="156718" y="6350"/>
                  </a:lnTo>
                  <a:lnTo>
                    <a:pt x="156718" y="12700"/>
                  </a:lnTo>
                  <a:cubicBezTo>
                    <a:pt x="77089" y="12700"/>
                    <a:pt x="12700" y="76962"/>
                    <a:pt x="12700" y="156210"/>
                  </a:cubicBezTo>
                  <a:close/>
                </a:path>
              </a:pathLst>
            </a:custGeom>
            <a:solidFill>
              <a:srgbClr val="BCDBD4"/>
            </a:solidFill>
          </p:spPr>
        </p:sp>
      </p:grpSp>
      <p:sp>
        <p:nvSpPr>
          <p:cNvPr name="TextBox 26" id="26"/>
          <p:cNvSpPr txBox="true"/>
          <p:nvPr/>
        </p:nvSpPr>
        <p:spPr>
          <a:xfrm rot="0">
            <a:off x="1213842" y="7970490"/>
            <a:ext cx="280690" cy="649486"/>
          </a:xfrm>
          <a:prstGeom prst="rect">
            <a:avLst/>
          </a:prstGeom>
        </p:spPr>
        <p:txBody>
          <a:bodyPr anchor="t" rtlCol="false" tIns="0" lIns="0" bIns="0" rIns="0">
            <a:spAutoFit/>
          </a:bodyPr>
          <a:lstStyle/>
          <a:p>
            <a:pPr algn="ctr">
              <a:lnSpc>
                <a:spcPts val="4187"/>
              </a:lnSpc>
            </a:pPr>
            <a:r>
              <a:rPr lang="en-US" sz="2625" b="true">
                <a:solidFill>
                  <a:srgbClr val="333F70"/>
                </a:solidFill>
                <a:latin typeface="Arimo Bold"/>
                <a:ea typeface="Arimo Bold"/>
                <a:cs typeface="Arimo Bold"/>
                <a:sym typeface="Arimo Bold"/>
              </a:rPr>
              <a:t>3</a:t>
            </a:r>
          </a:p>
        </p:txBody>
      </p:sp>
      <p:sp>
        <p:nvSpPr>
          <p:cNvPr name="TextBox 27" id="27"/>
          <p:cNvSpPr txBox="true"/>
          <p:nvPr/>
        </p:nvSpPr>
        <p:spPr>
          <a:xfrm rot="0">
            <a:off x="9411592" y="7391995"/>
            <a:ext cx="4448472" cy="446783"/>
          </a:xfrm>
          <a:prstGeom prst="rect">
            <a:avLst/>
          </a:prstGeom>
        </p:spPr>
        <p:txBody>
          <a:bodyPr anchor="t" rtlCol="false" tIns="0" lIns="0" bIns="0" rIns="0">
            <a:spAutoFit/>
          </a:bodyPr>
          <a:lstStyle/>
          <a:p>
            <a:pPr algn="l">
              <a:lnSpc>
                <a:spcPts val="3249"/>
              </a:lnSpc>
            </a:pPr>
            <a:r>
              <a:rPr lang="en-US" sz="2625" b="true">
                <a:solidFill>
                  <a:srgbClr val="333F70"/>
                </a:solidFill>
                <a:latin typeface="Arimo Bold"/>
                <a:ea typeface="Arimo Bold"/>
                <a:cs typeface="Arimo Bold"/>
                <a:sym typeface="Arimo Bold"/>
              </a:rPr>
              <a:t>Inaccurate Grammar</a:t>
            </a:r>
          </a:p>
        </p:txBody>
      </p:sp>
      <p:sp>
        <p:nvSpPr>
          <p:cNvPr name="TextBox 28" id="28"/>
          <p:cNvSpPr txBox="true"/>
          <p:nvPr/>
        </p:nvSpPr>
        <p:spPr>
          <a:xfrm rot="0">
            <a:off x="9411592" y="7923162"/>
            <a:ext cx="7672090" cy="1361183"/>
          </a:xfrm>
          <a:prstGeom prst="rect">
            <a:avLst/>
          </a:prstGeom>
        </p:spPr>
        <p:txBody>
          <a:bodyPr anchor="t" rtlCol="false" tIns="0" lIns="0" bIns="0" rIns="0">
            <a:spAutoFit/>
          </a:bodyPr>
          <a:lstStyle/>
          <a:p>
            <a:pPr algn="l">
              <a:lnSpc>
                <a:spcPts val="3312"/>
              </a:lnSpc>
            </a:pPr>
            <a:r>
              <a:rPr lang="en-US" sz="2062">
                <a:solidFill>
                  <a:srgbClr val="333F70"/>
                </a:solidFill>
                <a:latin typeface="Open Sans"/>
                <a:ea typeface="Open Sans"/>
                <a:cs typeface="Open Sans"/>
                <a:sym typeface="Open Sans"/>
              </a:rPr>
              <a:t>Fine-tuning the model with grammatical constraints or applying post-processing techniques can ensure correct grammar.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6F5EE"/>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3"/>
            <a:stretch>
              <a:fillRect l="0" t="0" r="0" b="0"/>
            </a:stretch>
          </a:blipFill>
        </p:spPr>
      </p:sp>
      <p:sp>
        <p:nvSpPr>
          <p:cNvPr name="Freeform 7" id="7" descr="preencoded.png"/>
          <p:cNvSpPr/>
          <p:nvPr/>
        </p:nvSpPr>
        <p:spPr>
          <a:xfrm flipH="false" flipV="false" rot="0">
            <a:off x="11430000" y="0"/>
            <a:ext cx="6858000" cy="10290572"/>
          </a:xfrm>
          <a:custGeom>
            <a:avLst/>
            <a:gdLst/>
            <a:ahLst/>
            <a:cxnLst/>
            <a:rect r="r" b="b" t="t" l="l"/>
            <a:pathLst>
              <a:path h="10290572" w="6858000">
                <a:moveTo>
                  <a:pt x="0" y="0"/>
                </a:moveTo>
                <a:lnTo>
                  <a:pt x="6858000" y="0"/>
                </a:lnTo>
                <a:lnTo>
                  <a:pt x="6858000" y="10290572"/>
                </a:lnTo>
                <a:lnTo>
                  <a:pt x="0" y="10290572"/>
                </a:lnTo>
                <a:lnTo>
                  <a:pt x="0" y="0"/>
                </a:lnTo>
                <a:close/>
              </a:path>
            </a:pathLst>
          </a:custGeom>
          <a:blipFill>
            <a:blip r:embed="rId4"/>
            <a:stretch>
              <a:fillRect l="-17" t="0" r="-17" b="0"/>
            </a:stretch>
          </a:blipFill>
        </p:spPr>
      </p:sp>
      <p:sp>
        <p:nvSpPr>
          <p:cNvPr name="TextBox 8" id="8"/>
          <p:cNvSpPr txBox="true"/>
          <p:nvPr/>
        </p:nvSpPr>
        <p:spPr>
          <a:xfrm rot="0">
            <a:off x="713482" y="522386"/>
            <a:ext cx="10003036" cy="1312069"/>
          </a:xfrm>
          <a:prstGeom prst="rect">
            <a:avLst/>
          </a:prstGeom>
        </p:spPr>
        <p:txBody>
          <a:bodyPr anchor="t" rtlCol="false" tIns="0" lIns="0" bIns="0" rIns="0">
            <a:spAutoFit/>
          </a:bodyPr>
          <a:lstStyle/>
          <a:p>
            <a:pPr algn="l">
              <a:lnSpc>
                <a:spcPts val="5000"/>
              </a:lnSpc>
            </a:pPr>
            <a:r>
              <a:rPr lang="en-US" sz="4000" b="true">
                <a:solidFill>
                  <a:srgbClr val="333F70"/>
                </a:solidFill>
                <a:latin typeface="Arimo Bold"/>
                <a:ea typeface="Arimo Bold"/>
                <a:cs typeface="Arimo Bold"/>
                <a:sym typeface="Arimo Bold"/>
              </a:rPr>
              <a:t>Practical Applications and Future Developments</a:t>
            </a:r>
          </a:p>
        </p:txBody>
      </p:sp>
      <p:sp>
        <p:nvSpPr>
          <p:cNvPr name="TextBox 9" id="9"/>
          <p:cNvSpPr txBox="true"/>
          <p:nvPr/>
        </p:nvSpPr>
        <p:spPr>
          <a:xfrm rot="0">
            <a:off x="713482" y="2318148"/>
            <a:ext cx="10003036" cy="596504"/>
          </a:xfrm>
          <a:prstGeom prst="rect">
            <a:avLst/>
          </a:prstGeom>
        </p:spPr>
        <p:txBody>
          <a:bodyPr anchor="t" rtlCol="false" tIns="0" lIns="0" bIns="0" rIns="0">
            <a:spAutoFit/>
          </a:bodyPr>
          <a:lstStyle/>
          <a:p>
            <a:pPr algn="ctr">
              <a:lnSpc>
                <a:spcPts val="5250"/>
              </a:lnSpc>
            </a:pPr>
            <a:r>
              <a:rPr lang="en-US" sz="5250" b="true">
                <a:solidFill>
                  <a:srgbClr val="333F70"/>
                </a:solidFill>
                <a:latin typeface="Arimo Bold"/>
                <a:ea typeface="Arimo Bold"/>
                <a:cs typeface="Arimo Bold"/>
                <a:sym typeface="Arimo Bold"/>
              </a:rPr>
              <a:t>1</a:t>
            </a:r>
          </a:p>
        </p:txBody>
      </p:sp>
      <p:sp>
        <p:nvSpPr>
          <p:cNvPr name="TextBox 10" id="10"/>
          <p:cNvSpPr txBox="true"/>
          <p:nvPr/>
        </p:nvSpPr>
        <p:spPr>
          <a:xfrm rot="0">
            <a:off x="4440882" y="3150245"/>
            <a:ext cx="2548235" cy="337542"/>
          </a:xfrm>
          <a:prstGeom prst="rect">
            <a:avLst/>
          </a:prstGeom>
        </p:spPr>
        <p:txBody>
          <a:bodyPr anchor="t" rtlCol="false" tIns="0" lIns="0" bIns="0" rIns="0">
            <a:spAutoFit/>
          </a:bodyPr>
          <a:lstStyle/>
          <a:p>
            <a:pPr algn="ctr">
              <a:lnSpc>
                <a:spcPts val="2500"/>
              </a:lnSpc>
            </a:pPr>
            <a:r>
              <a:rPr lang="en-US" sz="2000" b="true">
                <a:solidFill>
                  <a:srgbClr val="333F70"/>
                </a:solidFill>
                <a:latin typeface="Arimo Bold"/>
                <a:ea typeface="Arimo Bold"/>
                <a:cs typeface="Arimo Bold"/>
                <a:sym typeface="Arimo Bold"/>
              </a:rPr>
              <a:t>Chatbots</a:t>
            </a:r>
          </a:p>
        </p:txBody>
      </p:sp>
      <p:sp>
        <p:nvSpPr>
          <p:cNvPr name="TextBox 11" id="11"/>
          <p:cNvSpPr txBox="true"/>
          <p:nvPr/>
        </p:nvSpPr>
        <p:spPr>
          <a:xfrm rot="0">
            <a:off x="713482" y="3543300"/>
            <a:ext cx="10003036" cy="719137"/>
          </a:xfrm>
          <a:prstGeom prst="rect">
            <a:avLst/>
          </a:prstGeom>
        </p:spPr>
        <p:txBody>
          <a:bodyPr anchor="t" rtlCol="false" tIns="0" lIns="0" bIns="0" rIns="0">
            <a:spAutoFit/>
          </a:bodyPr>
          <a:lstStyle/>
          <a:p>
            <a:pPr algn="ctr">
              <a:lnSpc>
                <a:spcPts val="2562"/>
              </a:lnSpc>
            </a:pPr>
            <a:r>
              <a:rPr lang="en-US" sz="1562">
                <a:solidFill>
                  <a:srgbClr val="333F70"/>
                </a:solidFill>
                <a:latin typeface="Open Sans"/>
                <a:ea typeface="Open Sans"/>
                <a:cs typeface="Open Sans"/>
                <a:sym typeface="Open Sans"/>
              </a:rPr>
              <a:t>Markov Models play a crucial role in developing realistic and engaging chatbots that can simulate human conversation.</a:t>
            </a:r>
          </a:p>
        </p:txBody>
      </p:sp>
      <p:sp>
        <p:nvSpPr>
          <p:cNvPr name="TextBox 12" id="12"/>
          <p:cNvSpPr txBox="true"/>
          <p:nvPr/>
        </p:nvSpPr>
        <p:spPr>
          <a:xfrm rot="0">
            <a:off x="713482" y="5051971"/>
            <a:ext cx="10003036" cy="596504"/>
          </a:xfrm>
          <a:prstGeom prst="rect">
            <a:avLst/>
          </a:prstGeom>
        </p:spPr>
        <p:txBody>
          <a:bodyPr anchor="t" rtlCol="false" tIns="0" lIns="0" bIns="0" rIns="0">
            <a:spAutoFit/>
          </a:bodyPr>
          <a:lstStyle/>
          <a:p>
            <a:pPr algn="ctr">
              <a:lnSpc>
                <a:spcPts val="5250"/>
              </a:lnSpc>
            </a:pPr>
            <a:r>
              <a:rPr lang="en-US" sz="5250" b="true">
                <a:solidFill>
                  <a:srgbClr val="333F70"/>
                </a:solidFill>
                <a:latin typeface="Arimo Bold"/>
                <a:ea typeface="Arimo Bold"/>
                <a:cs typeface="Arimo Bold"/>
                <a:sym typeface="Arimo Bold"/>
              </a:rPr>
              <a:t>2</a:t>
            </a:r>
          </a:p>
        </p:txBody>
      </p:sp>
      <p:sp>
        <p:nvSpPr>
          <p:cNvPr name="TextBox 13" id="13"/>
          <p:cNvSpPr txBox="true"/>
          <p:nvPr/>
        </p:nvSpPr>
        <p:spPr>
          <a:xfrm rot="0">
            <a:off x="4317206" y="5884069"/>
            <a:ext cx="2795439" cy="337542"/>
          </a:xfrm>
          <a:prstGeom prst="rect">
            <a:avLst/>
          </a:prstGeom>
        </p:spPr>
        <p:txBody>
          <a:bodyPr anchor="t" rtlCol="false" tIns="0" lIns="0" bIns="0" rIns="0">
            <a:spAutoFit/>
          </a:bodyPr>
          <a:lstStyle/>
          <a:p>
            <a:pPr algn="ctr">
              <a:lnSpc>
                <a:spcPts val="2500"/>
              </a:lnSpc>
            </a:pPr>
            <a:r>
              <a:rPr lang="en-US" sz="2000" b="true">
                <a:solidFill>
                  <a:srgbClr val="333F70"/>
                </a:solidFill>
                <a:latin typeface="Arimo Bold"/>
                <a:ea typeface="Arimo Bold"/>
                <a:cs typeface="Arimo Bold"/>
                <a:sym typeface="Arimo Bold"/>
              </a:rPr>
              <a:t>Content Creation</a:t>
            </a:r>
          </a:p>
        </p:txBody>
      </p:sp>
      <p:sp>
        <p:nvSpPr>
          <p:cNvPr name="TextBox 14" id="14"/>
          <p:cNvSpPr txBox="true"/>
          <p:nvPr/>
        </p:nvSpPr>
        <p:spPr>
          <a:xfrm rot="0">
            <a:off x="713482" y="6277124"/>
            <a:ext cx="10003036" cy="719137"/>
          </a:xfrm>
          <a:prstGeom prst="rect">
            <a:avLst/>
          </a:prstGeom>
        </p:spPr>
        <p:txBody>
          <a:bodyPr anchor="t" rtlCol="false" tIns="0" lIns="0" bIns="0" rIns="0">
            <a:spAutoFit/>
          </a:bodyPr>
          <a:lstStyle/>
          <a:p>
            <a:pPr algn="ctr">
              <a:lnSpc>
                <a:spcPts val="2562"/>
              </a:lnSpc>
            </a:pPr>
            <a:r>
              <a:rPr lang="en-US" sz="1562">
                <a:solidFill>
                  <a:srgbClr val="333F70"/>
                </a:solidFill>
                <a:latin typeface="Open Sans"/>
                <a:ea typeface="Open Sans"/>
                <a:cs typeface="Open Sans"/>
                <a:sym typeface="Open Sans"/>
              </a:rPr>
              <a:t>They can be used for generating articles, stories, and other forms of content, offering writers a valuable tool for creativity.</a:t>
            </a:r>
          </a:p>
        </p:txBody>
      </p:sp>
      <p:sp>
        <p:nvSpPr>
          <p:cNvPr name="TextBox 15" id="15"/>
          <p:cNvSpPr txBox="true"/>
          <p:nvPr/>
        </p:nvSpPr>
        <p:spPr>
          <a:xfrm rot="0">
            <a:off x="713482" y="7785795"/>
            <a:ext cx="10003036" cy="596504"/>
          </a:xfrm>
          <a:prstGeom prst="rect">
            <a:avLst/>
          </a:prstGeom>
        </p:spPr>
        <p:txBody>
          <a:bodyPr anchor="t" rtlCol="false" tIns="0" lIns="0" bIns="0" rIns="0">
            <a:spAutoFit/>
          </a:bodyPr>
          <a:lstStyle/>
          <a:p>
            <a:pPr algn="ctr">
              <a:lnSpc>
                <a:spcPts val="5250"/>
              </a:lnSpc>
            </a:pPr>
            <a:r>
              <a:rPr lang="en-US" sz="5250" b="true">
                <a:solidFill>
                  <a:srgbClr val="333F70"/>
                </a:solidFill>
                <a:latin typeface="Arimo Bold"/>
                <a:ea typeface="Arimo Bold"/>
                <a:cs typeface="Arimo Bold"/>
                <a:sym typeface="Arimo Bold"/>
              </a:rPr>
              <a:t>3</a:t>
            </a:r>
          </a:p>
        </p:txBody>
      </p:sp>
      <p:sp>
        <p:nvSpPr>
          <p:cNvPr name="TextBox 16" id="16"/>
          <p:cNvSpPr txBox="true"/>
          <p:nvPr/>
        </p:nvSpPr>
        <p:spPr>
          <a:xfrm rot="0">
            <a:off x="3671144" y="8617892"/>
            <a:ext cx="4087714" cy="337542"/>
          </a:xfrm>
          <a:prstGeom prst="rect">
            <a:avLst/>
          </a:prstGeom>
        </p:spPr>
        <p:txBody>
          <a:bodyPr anchor="t" rtlCol="false" tIns="0" lIns="0" bIns="0" rIns="0">
            <a:spAutoFit/>
          </a:bodyPr>
          <a:lstStyle/>
          <a:p>
            <a:pPr algn="ctr">
              <a:lnSpc>
                <a:spcPts val="2500"/>
              </a:lnSpc>
            </a:pPr>
            <a:r>
              <a:rPr lang="en-US" sz="2000" b="true">
                <a:solidFill>
                  <a:srgbClr val="333F70"/>
                </a:solidFill>
                <a:latin typeface="Arimo Bold"/>
                <a:ea typeface="Arimo Bold"/>
                <a:cs typeface="Arimo Bold"/>
                <a:sym typeface="Arimo Bold"/>
              </a:rPr>
              <a:t>Personalized Experiences</a:t>
            </a:r>
          </a:p>
        </p:txBody>
      </p:sp>
      <p:sp>
        <p:nvSpPr>
          <p:cNvPr name="TextBox 17" id="17"/>
          <p:cNvSpPr txBox="true"/>
          <p:nvPr/>
        </p:nvSpPr>
        <p:spPr>
          <a:xfrm rot="0">
            <a:off x="713482" y="9010947"/>
            <a:ext cx="10003036" cy="719137"/>
          </a:xfrm>
          <a:prstGeom prst="rect">
            <a:avLst/>
          </a:prstGeom>
        </p:spPr>
        <p:txBody>
          <a:bodyPr anchor="t" rtlCol="false" tIns="0" lIns="0" bIns="0" rIns="0">
            <a:spAutoFit/>
          </a:bodyPr>
          <a:lstStyle/>
          <a:p>
            <a:pPr algn="ctr">
              <a:lnSpc>
                <a:spcPts val="2562"/>
              </a:lnSpc>
            </a:pPr>
            <a:r>
              <a:rPr lang="en-US" sz="1562">
                <a:solidFill>
                  <a:srgbClr val="333F70"/>
                </a:solidFill>
                <a:latin typeface="Open Sans"/>
                <a:ea typeface="Open Sans"/>
                <a:cs typeface="Open Sans"/>
                <a:sym typeface="Open Sans"/>
              </a:rPr>
              <a:t>Markov models can be used to create customized experiences, like personalized recommendations and targeted advertising.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DAGXI-ed550</dc:identifier>
  <dcterms:modified xsi:type="dcterms:W3CDTF">2011-08-01T06:04:30Z</dcterms:modified>
  <cp:revision>1</cp:revision>
  <dc:title>Generating-Realistic-Text-with-Markov-Models.pptx</dc:title>
</cp:coreProperties>
</file>

<file path=docProps/thumbnail.jpeg>
</file>